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>
  <p:sldMasterIdLst>
    <p:sldMasterId id="2147484162" r:id="rId1"/>
  </p:sldMasterIdLst>
  <p:notesMasterIdLst>
    <p:notesMasterId r:id="rId11"/>
  </p:notesMasterIdLst>
  <p:handoutMasterIdLst>
    <p:handoutMasterId r:id="rId12"/>
  </p:handoutMasterIdLst>
  <p:sldIdLst>
    <p:sldId id="327" r:id="rId2"/>
    <p:sldId id="329" r:id="rId3"/>
    <p:sldId id="380" r:id="rId4"/>
    <p:sldId id="376" r:id="rId5"/>
    <p:sldId id="389" r:id="rId6"/>
    <p:sldId id="377" r:id="rId7"/>
    <p:sldId id="390" r:id="rId8"/>
    <p:sldId id="391" r:id="rId9"/>
    <p:sldId id="314" r:id="rId10"/>
  </p:sldIdLst>
  <p:sldSz cx="9144000" cy="6858000" type="screen4x3"/>
  <p:notesSz cx="6797675" cy="9926638"/>
  <p:embeddedFontLst>
    <p:embeddedFont>
      <p:font typeface="Book Antiqua" pitchFamily="18" charset="0"/>
      <p:regular r:id="rId13"/>
      <p:bold r:id="rId14"/>
      <p:italic r:id="rId15"/>
      <p:boldItalic r:id="rId16"/>
    </p:embeddedFont>
    <p:embeddedFont>
      <p:font typeface="Calibri" pitchFamily="34" charset="0"/>
      <p:regular r:id="rId17"/>
      <p:bold r:id="rId18"/>
      <p:italic r:id="rId19"/>
      <p:boldItalic r:id="rId20"/>
    </p:embeddedFont>
    <p:embeddedFont>
      <p:font typeface="Constantia" pitchFamily="18" charset="0"/>
      <p:regular r:id="rId21"/>
      <p:bold r:id="rId22"/>
      <p:italic r:id="rId23"/>
      <p:boldItalic r:id="rId24"/>
    </p:embeddedFont>
    <p:embeddedFont>
      <p:font typeface="Times New Roman CE" pitchFamily="18" charset="0"/>
      <p:regular r:id="rId25"/>
      <p:bold r:id="rId26"/>
      <p:italic r:id="rId27"/>
      <p:boldItalic r:id="rId28"/>
    </p:embeddedFont>
    <p:embeddedFont>
      <p:font typeface="Wingdings 2" pitchFamily="18" charset="2"/>
      <p:regular r:id="rId29"/>
    </p:embeddedFont>
  </p:embeddedFontLst>
  <p:defaultTextStyle>
    <a:defPPr>
      <a:defRPr lang="pl-P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2C0BF5"/>
    <a:srgbClr val="CC0000"/>
    <a:srgbClr val="800000"/>
    <a:srgbClr val="000000"/>
    <a:srgbClr val="6E4BEF"/>
    <a:srgbClr val="4D5C1E"/>
    <a:srgbClr val="2222E6"/>
    <a:srgbClr val="2AAC7A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321" autoAdjust="0"/>
    <p:restoredTop sz="99593" autoAdjust="0"/>
  </p:normalViewPr>
  <p:slideViewPr>
    <p:cSldViewPr>
      <p:cViewPr>
        <p:scale>
          <a:sx n="70" d="100"/>
          <a:sy n="70" d="100"/>
        </p:scale>
        <p:origin x="-1915" y="-73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26" Type="http://schemas.openxmlformats.org/officeDocument/2006/relationships/font" Target="fonts/font14.fntdata"/><Relationship Id="rId3" Type="http://schemas.openxmlformats.org/officeDocument/2006/relationships/slide" Target="slides/slide2.xml"/><Relationship Id="rId21" Type="http://schemas.openxmlformats.org/officeDocument/2006/relationships/font" Target="fonts/font9.fntdata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font" Target="fonts/font5.fntdata"/><Relationship Id="rId25" Type="http://schemas.openxmlformats.org/officeDocument/2006/relationships/font" Target="fonts/font13.fntdata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29" Type="http://schemas.openxmlformats.org/officeDocument/2006/relationships/font" Target="fonts/font1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24" Type="http://schemas.openxmlformats.org/officeDocument/2006/relationships/font" Target="fonts/font12.fntdata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font" Target="fonts/font11.fntdata"/><Relationship Id="rId28" Type="http://schemas.openxmlformats.org/officeDocument/2006/relationships/font" Target="fonts/font16.fntdata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font" Target="fonts/font10.fntdata"/><Relationship Id="rId27" Type="http://schemas.openxmlformats.org/officeDocument/2006/relationships/font" Target="fonts/font15.fntdata"/><Relationship Id="rId30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0"/>
            <a:ext cx="2944125" cy="496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666" tIns="47334" rIns="94666" bIns="47334" numCol="1" anchor="t" anchorCtr="0" compatLnSpc="1">
            <a:prstTxWarp prst="textNoShape">
              <a:avLst/>
            </a:prstTxWarp>
          </a:bodyPr>
          <a:lstStyle>
            <a:lvl1pPr defTabSz="940746" eaLnBrk="1" hangingPunct="1">
              <a:defRPr sz="1200">
                <a:latin typeface="Times New Roman CE" charset="-18"/>
                <a:cs typeface="+mn-cs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3550" y="0"/>
            <a:ext cx="2944125" cy="496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666" tIns="47334" rIns="94666" bIns="47334" numCol="1" anchor="t" anchorCtr="0" compatLnSpc="1">
            <a:prstTxWarp prst="textNoShape">
              <a:avLst/>
            </a:prstTxWarp>
          </a:bodyPr>
          <a:lstStyle>
            <a:lvl1pPr algn="r" defTabSz="940746" eaLnBrk="1" hangingPunct="1">
              <a:defRPr sz="1200">
                <a:latin typeface="Times New Roman CE" charset="-18"/>
                <a:cs typeface="+mn-cs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1" y="9429990"/>
            <a:ext cx="2944125" cy="4966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666" tIns="47334" rIns="94666" bIns="47334" numCol="1" anchor="b" anchorCtr="0" compatLnSpc="1">
            <a:prstTxWarp prst="textNoShape">
              <a:avLst/>
            </a:prstTxWarp>
          </a:bodyPr>
          <a:lstStyle>
            <a:lvl1pPr defTabSz="940746" eaLnBrk="1" hangingPunct="1">
              <a:defRPr sz="1200">
                <a:latin typeface="Times New Roman CE" charset="-18"/>
                <a:cs typeface="+mn-cs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3550" y="9429990"/>
            <a:ext cx="2944125" cy="4966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666" tIns="47334" rIns="94666" bIns="47334" numCol="1" anchor="b" anchorCtr="0" compatLnSpc="1">
            <a:prstTxWarp prst="textNoShape">
              <a:avLst/>
            </a:prstTxWarp>
          </a:bodyPr>
          <a:lstStyle>
            <a:lvl1pPr algn="r" defTabSz="940746" eaLnBrk="1" hangingPunct="1">
              <a:defRPr sz="1200"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fld id="{E3571BB5-E5CF-429F-A2BD-A7FD694BAD6A}" type="slidenum">
              <a:rPr lang="pl-PL"/>
              <a:pPr>
                <a:defRPr/>
              </a:pPr>
              <a:t>‹#›</a:t>
            </a:fld>
            <a:endParaRPr lang="pl-PL">
              <a:latin typeface="Times New Roman CE" charset="-18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0439558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1"/>
            <a:ext cx="2939363" cy="474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666" tIns="47334" rIns="94666" bIns="47334" numCol="1" anchor="t" anchorCtr="0" compatLnSpc="1">
            <a:prstTxWarp prst="textNoShape">
              <a:avLst/>
            </a:prstTxWarp>
          </a:bodyPr>
          <a:lstStyle>
            <a:lvl1pPr defTabSz="940746" eaLnBrk="1" hangingPunct="1">
              <a:defRPr sz="1200">
                <a:latin typeface="Times New Roman CE" charset="-18"/>
                <a:cs typeface="+mn-cs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71009" y="1"/>
            <a:ext cx="2939363" cy="474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666" tIns="47334" rIns="94666" bIns="47334" numCol="1" anchor="t" anchorCtr="0" compatLnSpc="1">
            <a:prstTxWarp prst="textNoShape">
              <a:avLst/>
            </a:prstTxWarp>
          </a:bodyPr>
          <a:lstStyle>
            <a:lvl1pPr algn="r" defTabSz="940746" eaLnBrk="1" hangingPunct="1">
              <a:defRPr sz="1200">
                <a:latin typeface="Times New Roman CE" charset="-18"/>
                <a:cs typeface="+mn-cs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638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76300" y="712788"/>
            <a:ext cx="5057775" cy="3792537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28472" y="4742763"/>
            <a:ext cx="4953430" cy="4428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666" tIns="47334" rIns="94666" bIns="4733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noProof="0" smtClean="0"/>
              <a:t>Kliknij, aby edytować style wzorca tekstu</a:t>
            </a:r>
          </a:p>
          <a:p>
            <a:pPr lvl="1"/>
            <a:r>
              <a:rPr lang="pl-PL" noProof="0" smtClean="0"/>
              <a:t>Drugi poziom</a:t>
            </a:r>
          </a:p>
          <a:p>
            <a:pPr lvl="2"/>
            <a:r>
              <a:rPr lang="pl-PL" noProof="0" smtClean="0"/>
              <a:t>Trzeci poziom</a:t>
            </a:r>
          </a:p>
          <a:p>
            <a:pPr lvl="3"/>
            <a:r>
              <a:rPr lang="pl-PL" noProof="0" smtClean="0"/>
              <a:t>Czwarty poziom</a:t>
            </a:r>
          </a:p>
          <a:p>
            <a:pPr lvl="4"/>
            <a:r>
              <a:rPr lang="pl-PL" noProof="0" smtClean="0"/>
              <a:t>Piąty poziom</a:t>
            </a:r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07776"/>
            <a:ext cx="2939363" cy="5537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666" tIns="47334" rIns="94666" bIns="47334" numCol="1" anchor="b" anchorCtr="0" compatLnSpc="1">
            <a:prstTxWarp prst="textNoShape">
              <a:avLst/>
            </a:prstTxWarp>
          </a:bodyPr>
          <a:lstStyle>
            <a:lvl1pPr defTabSz="940746" eaLnBrk="1" hangingPunct="1">
              <a:defRPr sz="1200">
                <a:latin typeface="Times New Roman CE" charset="-18"/>
                <a:cs typeface="+mn-cs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71009" y="9407776"/>
            <a:ext cx="2939363" cy="5537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666" tIns="47334" rIns="94666" bIns="47334" numCol="1" anchor="b" anchorCtr="0" compatLnSpc="1">
            <a:prstTxWarp prst="textNoShape">
              <a:avLst/>
            </a:prstTxWarp>
          </a:bodyPr>
          <a:lstStyle>
            <a:lvl1pPr algn="r" defTabSz="940746" eaLnBrk="1" hangingPunct="1">
              <a:defRPr sz="1200"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fld id="{DB0AA3A6-B11F-45C8-8010-BCEACC9EDBF4}" type="slidenum">
              <a:rPr lang="pl-PL"/>
              <a:pPr>
                <a:defRPr/>
              </a:pPr>
              <a:t>‹#›</a:t>
            </a:fld>
            <a:endParaRPr lang="pl-PL">
              <a:latin typeface="Times New Roman CE" charset="-18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9012474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AFD6FE5-35D6-4C8B-9A02-7583BBEA9713}" type="slidenum">
              <a:rPr lang="pl-PL" smtClean="0"/>
              <a:pPr>
                <a:defRPr/>
              </a:pPr>
              <a:t>1</a:t>
            </a:fld>
            <a:endParaRPr lang="pl-PL" smtClean="0">
              <a:latin typeface="Times New Roman CE"/>
            </a:endParaRPr>
          </a:p>
        </p:txBody>
      </p:sp>
      <p:sp>
        <p:nvSpPr>
          <p:cNvPr id="174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174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altLang="pl-PL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D853964-8F46-4A9C-BD50-78C521581A2E}" type="slidenum">
              <a:rPr lang="pl-PL" smtClean="0"/>
              <a:pPr>
                <a:defRPr/>
              </a:pPr>
              <a:t>2</a:t>
            </a:fld>
            <a:endParaRPr lang="pl-PL" smtClean="0">
              <a:latin typeface="Times New Roman CE"/>
            </a:endParaRPr>
          </a:p>
        </p:txBody>
      </p:sp>
      <p:sp>
        <p:nvSpPr>
          <p:cNvPr id="184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altLang="pl-PL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D853964-8F46-4A9C-BD50-78C521581A2E}" type="slidenum">
              <a:rPr lang="pl-PL" smtClean="0"/>
              <a:pPr>
                <a:defRPr/>
              </a:pPr>
              <a:t>3</a:t>
            </a:fld>
            <a:endParaRPr lang="pl-PL" smtClean="0">
              <a:latin typeface="Times New Roman CE"/>
            </a:endParaRPr>
          </a:p>
        </p:txBody>
      </p:sp>
      <p:sp>
        <p:nvSpPr>
          <p:cNvPr id="184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altLang="pl-PL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CDAB445-CD0F-459A-AA99-5A174A2BEB70}" type="slidenum">
              <a:rPr lang="pl-PL" smtClean="0"/>
              <a:pPr>
                <a:defRPr/>
              </a:pPr>
              <a:t>4</a:t>
            </a:fld>
            <a:endParaRPr lang="pl-PL" smtClean="0">
              <a:latin typeface="Times New Roman CE"/>
            </a:endParaRPr>
          </a:p>
        </p:txBody>
      </p:sp>
      <p:sp>
        <p:nvSpPr>
          <p:cNvPr id="215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215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altLang="pl-PL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48D3FB79-4B1D-4D7C-A556-E15780952BD2}" type="slidenum">
              <a:rPr lang="pl-PL" smtClean="0"/>
              <a:pPr>
                <a:defRPr/>
              </a:pPr>
              <a:t>5</a:t>
            </a:fld>
            <a:endParaRPr lang="pl-PL" smtClean="0">
              <a:latin typeface="Times New Roman CE"/>
            </a:endParaRPr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altLang="pl-PL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CDAB445-CD0F-459A-AA99-5A174A2BEB70}" type="slidenum">
              <a:rPr lang="pl-PL" smtClean="0"/>
              <a:pPr>
                <a:defRPr/>
              </a:pPr>
              <a:t>6</a:t>
            </a:fld>
            <a:endParaRPr lang="pl-PL" smtClean="0">
              <a:latin typeface="Times New Roman CE"/>
            </a:endParaRPr>
          </a:p>
        </p:txBody>
      </p:sp>
      <p:sp>
        <p:nvSpPr>
          <p:cNvPr id="215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215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altLang="pl-PL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48D3FB79-4B1D-4D7C-A556-E15780952BD2}" type="slidenum">
              <a:rPr lang="pl-PL" smtClean="0"/>
              <a:pPr>
                <a:defRPr/>
              </a:pPr>
              <a:t>7</a:t>
            </a:fld>
            <a:endParaRPr lang="pl-PL" smtClean="0">
              <a:latin typeface="Times New Roman CE"/>
            </a:endParaRPr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altLang="pl-PL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48D3FB79-4B1D-4D7C-A556-E15780952BD2}" type="slidenum">
              <a:rPr lang="pl-PL" smtClean="0"/>
              <a:pPr>
                <a:defRPr/>
              </a:pPr>
              <a:t>8</a:t>
            </a:fld>
            <a:endParaRPr lang="pl-PL" smtClean="0">
              <a:latin typeface="Times New Roman CE"/>
            </a:endParaRPr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altLang="pl-PL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271130D-4901-4A10-A613-EA9303C8E365}" type="slidenum">
              <a:rPr lang="pl-PL" smtClean="0"/>
              <a:pPr>
                <a:defRPr/>
              </a:pPr>
              <a:t>9</a:t>
            </a:fld>
            <a:endParaRPr lang="pl-PL" smtClean="0">
              <a:latin typeface="Times New Roman CE"/>
            </a:endParaRPr>
          </a:p>
        </p:txBody>
      </p:sp>
      <p:sp>
        <p:nvSpPr>
          <p:cNvPr id="27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altLang="pl-PL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audio" Target="../media/audio1.wav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audio" Target="../media/audio1.wav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ytuł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17" name="Podtytuł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pl-PL" smtClean="0"/>
              <a:t>Kliknij, aby edytować styl wzorca podtytułu</a:t>
            </a:r>
            <a:endParaRPr lang="en-US"/>
          </a:p>
        </p:txBody>
      </p:sp>
      <p:sp>
        <p:nvSpPr>
          <p:cNvPr id="4" name="Symbol zastępczy daty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stopki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Powiat Szczecinecki</a:t>
            </a:r>
            <a:endParaRPr lang="pl-PL">
              <a:latin typeface="Times New Roman CE" charset="-18"/>
            </a:endParaRPr>
          </a:p>
        </p:txBody>
      </p:sp>
      <p:sp>
        <p:nvSpPr>
          <p:cNvPr id="6" name="Symbol zastępczy numeru slajd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E132C6-527D-4969-9903-4942270D0D97}" type="slidenum">
              <a:rPr lang="pl-PL"/>
              <a:pPr>
                <a:defRPr/>
              </a:pPr>
              <a:t>‹#›</a:t>
            </a:fld>
            <a:endParaRPr lang="pl-PL">
              <a:latin typeface="Times New Roman CE" charset="-18"/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newsflash/>
    <p:sndAc>
      <p:stSnd>
        <p:snd r:embed="rId2" name="click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Symbol zastępczy daty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stopki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Powiat Szczecinecki</a:t>
            </a:r>
            <a:endParaRPr lang="pl-PL">
              <a:latin typeface="Times New Roman CE" charset="-18"/>
            </a:endParaRPr>
          </a:p>
        </p:txBody>
      </p:sp>
      <p:sp>
        <p:nvSpPr>
          <p:cNvPr id="6" name="Symbol zastępczy numeru slajd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9CCC46-5B16-46FA-B906-82A47657D191}" type="slidenum">
              <a:rPr lang="pl-PL"/>
              <a:pPr>
                <a:defRPr/>
              </a:pPr>
              <a:t>‹#›</a:t>
            </a:fld>
            <a:endParaRPr lang="pl-PL">
              <a:latin typeface="Times New Roman CE" charset="-18"/>
            </a:endParaRPr>
          </a:p>
        </p:txBody>
      </p:sp>
    </p:spTree>
  </p:cSld>
  <p:clrMapOvr>
    <a:masterClrMapping/>
  </p:clrMapOvr>
  <p:transition spd="slow">
    <p:newsflash/>
    <p:sndAc>
      <p:stSnd>
        <p:snd r:embed="rId1" name="click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Powiat Szczecinecki</a:t>
            </a:r>
            <a:endParaRPr lang="pl-PL">
              <a:latin typeface="Times New Roman CE" charset="-18"/>
            </a:endParaRP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FC20AD-42FE-48F9-AA5D-1C51B084A20B}" type="slidenum">
              <a:rPr lang="pl-PL"/>
              <a:pPr>
                <a:defRPr/>
              </a:pPr>
              <a:t>‹#›</a:t>
            </a:fld>
            <a:endParaRPr lang="pl-PL">
              <a:latin typeface="Times New Roman CE" charset="-18"/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newsflash/>
    <p:sndAc>
      <p:stSnd>
        <p:snd r:embed="rId2" name="click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5" name="Symbol zastępczy daty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stopki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Powiat Szczecinecki</a:t>
            </a:r>
            <a:endParaRPr lang="pl-PL">
              <a:latin typeface="Times New Roman CE" charset="-18"/>
            </a:endParaRPr>
          </a:p>
        </p:txBody>
      </p:sp>
      <p:sp>
        <p:nvSpPr>
          <p:cNvPr id="7" name="Symbol zastępczy numeru slajd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57ADAD-704B-4923-B371-696BBE956531}" type="slidenum">
              <a:rPr lang="pl-PL"/>
              <a:pPr>
                <a:defRPr/>
              </a:pPr>
              <a:t>‹#›</a:t>
            </a:fld>
            <a:endParaRPr lang="pl-PL">
              <a:latin typeface="Times New Roman CE" charset="-18"/>
            </a:endParaRPr>
          </a:p>
        </p:txBody>
      </p:sp>
    </p:spTree>
  </p:cSld>
  <p:clrMapOvr>
    <a:masterClrMapping/>
  </p:clrMapOvr>
  <p:transition spd="slow">
    <p:newsflash/>
    <p:sndAc>
      <p:stSnd>
        <p:snd r:embed="rId1" name="click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zawartości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7" name="Symbol zastępczy daty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8" name="Symbol zastępczy stopki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Powiat Szczecinecki</a:t>
            </a:r>
            <a:endParaRPr lang="pl-PL">
              <a:latin typeface="Times New Roman CE" charset="-18"/>
            </a:endParaRPr>
          </a:p>
        </p:txBody>
      </p:sp>
      <p:sp>
        <p:nvSpPr>
          <p:cNvPr id="9" name="Symbol zastępczy numeru slajd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6D630A-01ED-401F-9D69-950704958B97}" type="slidenum">
              <a:rPr lang="pl-PL"/>
              <a:pPr>
                <a:defRPr/>
              </a:pPr>
              <a:t>‹#›</a:t>
            </a:fld>
            <a:endParaRPr lang="pl-PL">
              <a:latin typeface="Times New Roman CE" charset="-18"/>
            </a:endParaRPr>
          </a:p>
        </p:txBody>
      </p:sp>
    </p:spTree>
  </p:cSld>
  <p:clrMapOvr>
    <a:masterClrMapping/>
  </p:clrMapOvr>
  <p:transition spd="slow">
    <p:newsflash/>
    <p:sndAc>
      <p:stSnd>
        <p:snd r:embed="rId1" name="click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daty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Symbol zastępczy stopki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Powiat Szczecinecki</a:t>
            </a:r>
            <a:endParaRPr lang="pl-PL">
              <a:latin typeface="Times New Roman CE" charset="-18"/>
            </a:endParaRPr>
          </a:p>
        </p:txBody>
      </p:sp>
      <p:sp>
        <p:nvSpPr>
          <p:cNvPr id="5" name="Symbol zastępczy numeru slajd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15FE0F-17F3-4A7A-8F25-11ED76B627DD}" type="slidenum">
              <a:rPr lang="pl-PL"/>
              <a:pPr>
                <a:defRPr/>
              </a:pPr>
              <a:t>‹#›</a:t>
            </a:fld>
            <a:endParaRPr lang="pl-PL">
              <a:latin typeface="Times New Roman CE" charset="-18"/>
            </a:endParaRPr>
          </a:p>
        </p:txBody>
      </p:sp>
    </p:spTree>
  </p:cSld>
  <p:clrMapOvr>
    <a:masterClrMapping/>
  </p:clrMapOvr>
  <p:transition spd="slow">
    <p:newsflash/>
    <p:sndAc>
      <p:stSnd>
        <p:snd r:embed="rId1" name="click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Symbol zastępczy stopki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Powiat Szczecinecki</a:t>
            </a:r>
            <a:endParaRPr lang="pl-PL">
              <a:latin typeface="Times New Roman CE" charset="-18"/>
            </a:endParaRPr>
          </a:p>
        </p:txBody>
      </p:sp>
      <p:sp>
        <p:nvSpPr>
          <p:cNvPr id="4" name="Symbol zastępczy numeru slajd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4177EB-6FEA-4178-A58C-A65E92E4A944}" type="slidenum">
              <a:rPr lang="pl-PL"/>
              <a:pPr>
                <a:defRPr/>
              </a:pPr>
              <a:t>‹#›</a:t>
            </a:fld>
            <a:endParaRPr lang="pl-PL">
              <a:latin typeface="Times New Roman CE" charset="-18"/>
            </a:endParaRPr>
          </a:p>
        </p:txBody>
      </p:sp>
    </p:spTree>
  </p:cSld>
  <p:clrMapOvr>
    <a:masterClrMapping/>
  </p:clrMapOvr>
  <p:transition spd="slow">
    <p:newsflash/>
    <p:sndAc>
      <p:stSnd>
        <p:snd r:embed="rId1" name="click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5" name="Symbol zastępczy daty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stopki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Powiat Szczecinecki</a:t>
            </a:r>
            <a:endParaRPr lang="pl-PL">
              <a:latin typeface="Times New Roman CE" charset="-18"/>
            </a:endParaRPr>
          </a:p>
        </p:txBody>
      </p:sp>
      <p:sp>
        <p:nvSpPr>
          <p:cNvPr id="7" name="Symbol zastępczy numeru slajd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154339-C484-4670-BBCF-8A30C3ED7C18}" type="slidenum">
              <a:rPr lang="pl-PL"/>
              <a:pPr>
                <a:defRPr/>
              </a:pPr>
              <a:t>‹#›</a:t>
            </a:fld>
            <a:endParaRPr lang="pl-PL">
              <a:latin typeface="Times New Roman CE" charset="-18"/>
            </a:endParaRPr>
          </a:p>
        </p:txBody>
      </p:sp>
    </p:spTree>
  </p:cSld>
  <p:clrMapOvr>
    <a:masterClrMapping/>
  </p:clrMapOvr>
  <p:transition spd="slow">
    <p:newsflash/>
    <p:sndAc>
      <p:stSnd>
        <p:snd r:embed="rId1" name="click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rostokąt ze ściętym i zaokrąglonym rogiem 4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Trójkąt prostokątny 5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Dowolny kształt 6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Dowolny kształt 7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pl-PL" noProof="0" smtClean="0"/>
              <a:t>Kliknij ikonę, aby dodać obraz</a:t>
            </a:r>
            <a:endParaRPr lang="en-US" noProof="0" dirty="0"/>
          </a:p>
        </p:txBody>
      </p:sp>
      <p:sp>
        <p:nvSpPr>
          <p:cNvPr id="9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0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Powiat Szczecinecki</a:t>
            </a:r>
            <a:endParaRPr lang="pl-PL">
              <a:latin typeface="Times New Roman CE" charset="-18"/>
            </a:endParaRPr>
          </a:p>
        </p:txBody>
      </p:sp>
      <p:sp>
        <p:nvSpPr>
          <p:cNvPr id="11" name="Symbol zastępczy numeru slajd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B54763-DA37-4C4F-B839-C38213DFFF00}" type="slidenum">
              <a:rPr lang="pl-PL"/>
              <a:pPr>
                <a:defRPr/>
              </a:pPr>
              <a:t>‹#›</a:t>
            </a:fld>
            <a:endParaRPr lang="pl-PL">
              <a:latin typeface="Times New Roman CE" charset="-18"/>
            </a:endParaRPr>
          </a:p>
        </p:txBody>
      </p:sp>
    </p:spTree>
  </p:cSld>
  <p:clrMapOvr>
    <a:masterClrMapping/>
  </p:clrMapOvr>
  <p:transition spd="slow">
    <p:newsflash/>
    <p:sndAc>
      <p:stSnd>
        <p:snd r:embed="rId1" name="click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Symbol zastępczy daty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stopki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Powiat Szczecinecki</a:t>
            </a:r>
            <a:endParaRPr lang="pl-PL">
              <a:latin typeface="Times New Roman CE" charset="-18"/>
            </a:endParaRPr>
          </a:p>
        </p:txBody>
      </p:sp>
      <p:sp>
        <p:nvSpPr>
          <p:cNvPr id="6" name="Symbol zastępczy numeru slajd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8E5D0A-68B2-4EB0-B3A3-C057AE136559}" type="slidenum">
              <a:rPr lang="pl-PL"/>
              <a:pPr>
                <a:defRPr/>
              </a:pPr>
              <a:t>‹#›</a:t>
            </a:fld>
            <a:endParaRPr lang="pl-PL">
              <a:latin typeface="Times New Roman CE" charset="-18"/>
            </a:endParaRPr>
          </a:p>
        </p:txBody>
      </p:sp>
    </p:spTree>
  </p:cSld>
  <p:clrMapOvr>
    <a:masterClrMapping/>
  </p:clrMapOvr>
  <p:transition spd="slow">
    <p:newsflash/>
    <p:sndAc>
      <p:stSnd>
        <p:snd r:embed="rId1" name="click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Symbol zastępczy daty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stopki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Powiat Szczecinecki</a:t>
            </a:r>
            <a:endParaRPr lang="pl-PL">
              <a:latin typeface="Times New Roman CE" charset="-18"/>
            </a:endParaRPr>
          </a:p>
        </p:txBody>
      </p:sp>
      <p:sp>
        <p:nvSpPr>
          <p:cNvPr id="6" name="Symbol zastępczy numeru slajd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58D760-11BA-4700-AA9F-97D690B4EBFB}" type="slidenum">
              <a:rPr lang="pl-PL"/>
              <a:pPr>
                <a:defRPr/>
              </a:pPr>
              <a:t>‹#›</a:t>
            </a:fld>
            <a:endParaRPr lang="pl-PL">
              <a:latin typeface="Times New Roman CE" charset="-18"/>
            </a:endParaRPr>
          </a:p>
        </p:txBody>
      </p:sp>
    </p:spTree>
  </p:cSld>
  <p:clrMapOvr>
    <a:masterClrMapping/>
  </p:clrMapOvr>
  <p:transition spd="slow">
    <p:newsflash/>
    <p:sndAc>
      <p:stSnd>
        <p:snd r:embed="rId1" name="click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owolny kształt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Dowolny kształt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28" name="Symbol zastępczy tytułu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</a:t>
            </a:r>
            <a:endParaRPr lang="en-US" altLang="pl-PL" smtClean="0"/>
          </a:p>
        </p:txBody>
      </p:sp>
      <p:sp>
        <p:nvSpPr>
          <p:cNvPr id="1029" name="Symbol zastępczy tekstu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style wzorca tekstu</a:t>
            </a:r>
          </a:p>
          <a:p>
            <a:pPr lvl="1"/>
            <a:r>
              <a:rPr lang="pl-PL" altLang="pl-PL" smtClean="0"/>
              <a:t>Drugi poziom</a:t>
            </a:r>
          </a:p>
          <a:p>
            <a:pPr lvl="2"/>
            <a:r>
              <a:rPr lang="pl-PL" altLang="pl-PL" smtClean="0"/>
              <a:t>Trzeci poziom</a:t>
            </a:r>
          </a:p>
          <a:p>
            <a:pPr lvl="3"/>
            <a:r>
              <a:rPr lang="pl-PL" altLang="pl-PL" smtClean="0"/>
              <a:t>Czwarty poziom</a:t>
            </a:r>
          </a:p>
          <a:p>
            <a:pPr lvl="4"/>
            <a:r>
              <a:rPr lang="pl-PL" altLang="pl-PL" smtClean="0"/>
              <a:t>Piąty poziom</a:t>
            </a:r>
            <a:endParaRPr lang="en-US" altLang="pl-PL" smtClean="0"/>
          </a:p>
        </p:txBody>
      </p:sp>
      <p:sp>
        <p:nvSpPr>
          <p:cNvPr id="10" name="Symbol zastępczy daty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22" name="Symbol zastępczy stopki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r>
              <a:rPr lang="pl-PL"/>
              <a:t>Powiat Szczecinecki</a:t>
            </a:r>
            <a:endParaRPr lang="pl-PL">
              <a:latin typeface="Times New Roman CE" charset="-18"/>
            </a:endParaRPr>
          </a:p>
        </p:txBody>
      </p:sp>
      <p:sp>
        <p:nvSpPr>
          <p:cNvPr id="18" name="Symbol zastępczy numeru slajd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FDF651B-442D-484C-9B28-E35F292DFEEF}" type="slidenum">
              <a:rPr lang="pl-PL"/>
              <a:pPr>
                <a:defRPr/>
              </a:pPr>
              <a:t>‹#›</a:t>
            </a:fld>
            <a:endParaRPr lang="pl-PL">
              <a:latin typeface="Times New Roman CE" charset="-18"/>
            </a:endParaRPr>
          </a:p>
        </p:txBody>
      </p:sp>
      <p:grpSp>
        <p:nvGrpSpPr>
          <p:cNvPr id="1033" name="Grupa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Dowolny kształt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3" name="Dowolny kształt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4803" r:id="rId1"/>
    <p:sldLayoutId id="2147484795" r:id="rId2"/>
    <p:sldLayoutId id="2147484804" r:id="rId3"/>
    <p:sldLayoutId id="2147484796" r:id="rId4"/>
    <p:sldLayoutId id="2147484797" r:id="rId5"/>
    <p:sldLayoutId id="2147484798" r:id="rId6"/>
    <p:sldLayoutId id="2147484799" r:id="rId7"/>
    <p:sldLayoutId id="2147484800" r:id="rId8"/>
    <p:sldLayoutId id="2147484805" r:id="rId9"/>
    <p:sldLayoutId id="2147484801" r:id="rId10"/>
    <p:sldLayoutId id="2147484802" r:id="rId11"/>
  </p:sldLayoutIdLst>
  <p:transition spd="slow">
    <p:newsflash/>
    <p:sndAc>
      <p:stSnd>
        <p:snd r:embed="rId13" name="click.wav"/>
      </p:stSnd>
    </p:sndAc>
  </p:transition>
  <p:timing>
    <p:tnLst>
      <p:par>
        <p:cTn id="1" dur="indefinite" restart="never" nodeType="tmRoot"/>
      </p:par>
    </p:tnLst>
  </p:timing>
  <p:hf sldNum="0"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hyperlink" Target="http://upload.wikimedia.org/wikipedia/commons/b/bd/POL_powiat_Busko_COA.svg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hyperlink" Target="http://upload.wikimedia.org/wikipedia/commons/b/bd/POL_powiat_Busko_COA.sv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 bwMode="auto">
          <a:xfrm>
            <a:off x="1259632" y="2852936"/>
            <a:ext cx="6500813" cy="857250"/>
          </a:xfrm>
          <a:extLst/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pl-PL" altLang="pl-PL" sz="8000" b="1" i="1" dirty="0" smtClean="0">
                <a:solidFill>
                  <a:srgbClr val="2C0BF5"/>
                </a:solidFill>
                <a:latin typeface="Book Antiqua" pitchFamily="18" charset="0"/>
              </a:rPr>
              <a:t>Powiat</a:t>
            </a:r>
            <a:r>
              <a:rPr lang="pl-PL" altLang="pl-PL" sz="8000" b="1" i="1" dirty="0" smtClean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pl-PL" altLang="pl-PL" sz="8000" b="1" i="1" dirty="0" smtClean="0">
                <a:solidFill>
                  <a:srgbClr val="0033CC"/>
                </a:solidFill>
                <a:latin typeface="Book Antiqua" pitchFamily="18" charset="0"/>
              </a:rPr>
              <a:t>Buski</a:t>
            </a:r>
          </a:p>
        </p:txBody>
      </p:sp>
      <p:pic>
        <p:nvPicPr>
          <p:cNvPr id="2053" name="Picture 6" descr="Plik:POL powiat Busko COA.sv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31840" y="0"/>
            <a:ext cx="2448272" cy="263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/>
            <a:lightRig rig="contrasting" dir="t"/>
          </a:scene3d>
          <a:sp3d>
            <a:bevelT w="692150" h="266700"/>
          </a:sp3d>
        </p:spPr>
      </p:pic>
      <p:sp>
        <p:nvSpPr>
          <p:cNvPr id="4" name="Symbol zastępczy stopki 4"/>
          <p:cNvSpPr txBox="1">
            <a:spLocks/>
          </p:cNvSpPr>
          <p:nvPr/>
        </p:nvSpPr>
        <p:spPr bwMode="auto">
          <a:xfrm>
            <a:off x="683568" y="4797152"/>
            <a:ext cx="7704856" cy="857250"/>
          </a:xfrm>
          <a:prstGeom prst="rect">
            <a:avLst/>
          </a:prstGeom>
          <a:ex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l-PL" altLang="pl-PL" sz="4800" b="1" i="1" u="none" strike="noStrike" kern="1200" cap="none" spc="0" normalizeH="0" baseline="0" noProof="0" dirty="0" smtClean="0">
              <a:ln>
                <a:noFill/>
              </a:ln>
              <a:solidFill>
                <a:srgbClr val="2C0BF5"/>
              </a:solidFill>
              <a:effectLst/>
              <a:uLnTx/>
              <a:uFillTx/>
              <a:latin typeface="Book Antiqua" pitchFamily="18" charset="0"/>
              <a:ea typeface="+mn-ea"/>
              <a:cs typeface="Arial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pl-PL" altLang="pl-PL" sz="4800" b="1" i="1" dirty="0" smtClean="0">
              <a:solidFill>
                <a:srgbClr val="2C0BF5"/>
              </a:solidFill>
              <a:latin typeface="Book Antiqua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altLang="pl-PL" sz="4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2C0BF5"/>
                </a:solidFill>
                <a:effectLst/>
                <a:uLnTx/>
                <a:uFillTx/>
                <a:latin typeface="Book Antiqua" pitchFamily="18" charset="0"/>
                <a:ea typeface="+mn-ea"/>
                <a:cs typeface="Arial" charset="0"/>
              </a:rPr>
              <a:t>Rekrutacja</a:t>
            </a:r>
            <a:r>
              <a:rPr kumimoji="0" lang="pl-PL" altLang="pl-PL" sz="4000" b="1" i="1" u="none" strike="noStrike" kern="1200" cap="none" spc="0" normalizeH="0" noProof="0" dirty="0" smtClean="0">
                <a:ln>
                  <a:noFill/>
                </a:ln>
                <a:solidFill>
                  <a:srgbClr val="2C0BF5"/>
                </a:solidFill>
                <a:effectLst/>
                <a:uLnTx/>
                <a:uFillTx/>
                <a:latin typeface="Book Antiqua" pitchFamily="18" charset="0"/>
                <a:ea typeface="+mn-ea"/>
                <a:cs typeface="Arial" charset="0"/>
              </a:rPr>
              <a:t> do szkół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pl-PL" altLang="pl-PL" sz="4000" b="1" i="1" dirty="0" smtClean="0">
                <a:solidFill>
                  <a:srgbClr val="2C0BF5"/>
                </a:solidFill>
                <a:latin typeface="Book Antiqua" pitchFamily="18" charset="0"/>
              </a:rPr>
              <a:t>d</a:t>
            </a:r>
            <a:r>
              <a:rPr kumimoji="0" lang="pl-PL" altLang="pl-PL" sz="4000" b="1" i="1" u="none" strike="noStrike" kern="1200" cap="none" spc="0" normalizeH="0" noProof="0" dirty="0" smtClean="0">
                <a:ln>
                  <a:noFill/>
                </a:ln>
                <a:solidFill>
                  <a:srgbClr val="2C0BF5"/>
                </a:solidFill>
                <a:effectLst/>
                <a:uLnTx/>
                <a:uFillTx/>
                <a:latin typeface="Book Antiqua" pitchFamily="18" charset="0"/>
                <a:ea typeface="+mn-ea"/>
                <a:cs typeface="Arial" charset="0"/>
              </a:rPr>
              <a:t>la młodzieży ze specjalnymi potrzebami edukacyjnymi</a:t>
            </a:r>
            <a:endParaRPr kumimoji="0" lang="pl-PL" altLang="pl-PL" sz="4000" b="1" i="1" u="none" strike="noStrike" kern="1200" cap="none" spc="0" normalizeH="0" baseline="0" noProof="0" dirty="0" smtClean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Book Antiqua" pitchFamily="18" charset="0"/>
              <a:ea typeface="+mn-ea"/>
              <a:cs typeface="Arial" charset="0"/>
            </a:endParaRPr>
          </a:p>
        </p:txBody>
      </p:sp>
    </p:spTree>
  </p:cSld>
  <p:clrMapOvr>
    <a:masterClrMapping/>
  </p:clrMapOvr>
  <p:transition spd="slow">
    <p:newsflash/>
    <p:sndAc>
      <p:stSnd>
        <p:snd r:embed="rId3" name="clic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accel="50000" decel="5000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4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31" presetClass="exit" presetSubtype="0" fill="remove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1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/>
      <p:bldP spid="4" grpId="0" build="allAtOnce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0" y="1124744"/>
            <a:ext cx="8893175" cy="36016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2075" tIns="46038" rIns="92075" bIns="46038">
            <a:spAutoFit/>
          </a:bodyPr>
          <a:lstStyle/>
          <a:p>
            <a:pPr indent="449263" algn="ctr" eaLnBrk="0" hangingPunct="0">
              <a:defRPr/>
            </a:pPr>
            <a:r>
              <a:rPr lang="pl-PL" sz="2400" i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 Antiqua" pitchFamily="18" charset="0"/>
                <a:cs typeface="+mn-cs"/>
              </a:rPr>
              <a:t>Powiat Buski oferuje Wam możliwość kształcenia młodzieży, która ma dodatkowe potrzeby edukacyjne (zajęcia rewalidacyjne, rehabilitację, kształcenie w mniejszych grupach klasowych). </a:t>
            </a:r>
          </a:p>
          <a:p>
            <a:pPr indent="449263" algn="ctr" eaLnBrk="0" hangingPunct="0">
              <a:defRPr/>
            </a:pPr>
            <a:r>
              <a:rPr lang="pl-PL" sz="2400" i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 Antiqua" pitchFamily="18" charset="0"/>
                <a:cs typeface="+mn-cs"/>
              </a:rPr>
              <a:t>Ta możliwość kształcenia dotyczy uczniów, którzy posiadają </a:t>
            </a:r>
            <a:r>
              <a:rPr lang="pl-PL" sz="2400" i="1" dirty="0" smtClean="0">
                <a:solidFill>
                  <a:srgbClr val="2C0BF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 Antiqua" pitchFamily="18" charset="0"/>
                <a:cs typeface="+mn-cs"/>
              </a:rPr>
              <a:t>orzeczenie o potrzebie kształcenia specjalnego </a:t>
            </a:r>
            <a:r>
              <a:rPr lang="pl-PL" sz="2400" i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 Antiqua" pitchFamily="18" charset="0"/>
                <a:cs typeface="+mn-cs"/>
              </a:rPr>
              <a:t>wydane przez poradnię psychologiczno – pedagogiczną.</a:t>
            </a:r>
          </a:p>
          <a:p>
            <a:pPr indent="449263" algn="ctr" eaLnBrk="0" hangingPunct="0">
              <a:defRPr/>
            </a:pPr>
            <a:r>
              <a:rPr lang="pl-PL" sz="2400" i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 Antiqua" pitchFamily="18" charset="0"/>
                <a:cs typeface="+mn-cs"/>
              </a:rPr>
              <a:t>W Powiecie Buskim uczniowie posiadający w/</a:t>
            </a:r>
            <a:r>
              <a:rPr lang="pl-PL" sz="2400" i="1" dirty="0" err="1" smtClean="0">
                <a:solidFill>
                  <a:srgbClr val="8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 Antiqua" pitchFamily="18" charset="0"/>
                <a:cs typeface="+mn-cs"/>
              </a:rPr>
              <a:t>w</a:t>
            </a:r>
            <a:r>
              <a:rPr lang="pl-PL" sz="2400" i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 Antiqua" pitchFamily="18" charset="0"/>
                <a:cs typeface="+mn-cs"/>
              </a:rPr>
              <a:t> orzeczenia mogą się kształcić m.in. w </a:t>
            </a:r>
            <a:r>
              <a:rPr lang="pl-PL" sz="2400" i="1" dirty="0">
                <a:solidFill>
                  <a:srgbClr val="2C0BF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 Antiqua" pitchFamily="18" charset="0"/>
                <a:cs typeface="+mn-cs"/>
              </a:rPr>
              <a:t>branżowej szkole I </a:t>
            </a:r>
            <a:r>
              <a:rPr lang="pl-PL" sz="2400" i="1" dirty="0" smtClean="0">
                <a:solidFill>
                  <a:srgbClr val="2C0BF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 Antiqua" pitchFamily="18" charset="0"/>
                <a:cs typeface="+mn-cs"/>
              </a:rPr>
              <a:t>stopnia.</a:t>
            </a:r>
            <a:endParaRPr lang="pl-PL" sz="2400" i="1" dirty="0">
              <a:solidFill>
                <a:srgbClr val="2C0BF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Book Antiqua" pitchFamily="18" charset="0"/>
              <a:cs typeface="+mn-cs"/>
            </a:endParaRPr>
          </a:p>
          <a:p>
            <a:pPr indent="449263" algn="ctr" eaLnBrk="0" hangingPunct="0">
              <a:defRPr/>
            </a:pPr>
            <a:endParaRPr lang="pl-PL" sz="3600" i="1" dirty="0">
              <a:solidFill>
                <a:srgbClr val="80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Book Antiqua" pitchFamily="18" charset="0"/>
              <a:cs typeface="+mn-cs"/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0" y="188640"/>
            <a:ext cx="8892480" cy="742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18288" bIns="0" numCol="1" anchor="b" anchorCtr="0" compatLnSpc="1">
            <a:prstTxWarp prst="textNoShape">
              <a:avLst/>
            </a:prstTxWarp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4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2C0BF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j-ea"/>
                <a:cs typeface="+mj-cs"/>
              </a:rPr>
              <a:t>Szanowni Rodzice, Drodzy Uczniowie</a:t>
            </a:r>
            <a:r>
              <a:rPr kumimoji="0" lang="pl-PL" sz="4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2C0BF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</a:t>
            </a:r>
          </a:p>
        </p:txBody>
      </p:sp>
    </p:spTree>
  </p:cSld>
  <p:clrMapOvr>
    <a:masterClrMapping/>
  </p:clrMapOvr>
  <p:transition spd="slow">
    <p:newsflash/>
    <p:sndAc>
      <p:stSnd>
        <p:snd r:embed="rId3" name="clic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 autoUpdateAnimBg="0"/>
      <p:bldP spid="4098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250825" y="1844824"/>
            <a:ext cx="8893175" cy="41556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2075" tIns="46038" rIns="92075" bIns="46038">
            <a:spAutoFit/>
          </a:bodyPr>
          <a:lstStyle/>
          <a:p>
            <a:pPr indent="449263" algn="ctr" eaLnBrk="0" hangingPunct="0">
              <a:defRPr/>
            </a:pPr>
            <a:r>
              <a:rPr lang="pl-PL" sz="2400" i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 Antiqua" pitchFamily="18" charset="0"/>
                <a:cs typeface="+mn-cs"/>
              </a:rPr>
              <a:t>Informacje nt. sposobu ubiegania się o przyjęcie do szkoły specjalnej znajdują się na stronach internetowych szkół:</a:t>
            </a:r>
          </a:p>
          <a:p>
            <a:pPr indent="449263" algn="ctr" eaLnBrk="0" hangingPunct="0">
              <a:defRPr/>
            </a:pPr>
            <a:endParaRPr lang="pl-PL" sz="2400" i="1" dirty="0" smtClean="0">
              <a:solidFill>
                <a:srgbClr val="80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Book Antiqua" pitchFamily="18" charset="0"/>
              <a:cs typeface="+mn-cs"/>
            </a:endParaRPr>
          </a:p>
          <a:p>
            <a:pPr indent="449263" algn="ctr" eaLnBrk="0" hangingPunct="0">
              <a:defRPr/>
            </a:pPr>
            <a:r>
              <a:rPr lang="pl-PL" sz="2400" i="1" dirty="0" smtClean="0">
                <a:solidFill>
                  <a:srgbClr val="2C0BF5"/>
                </a:solidFill>
                <a:latin typeface="Book Antiqua" pitchFamily="18" charset="0"/>
              </a:rPr>
              <a:t>http://www.sosw-bronina.edu.pl</a:t>
            </a:r>
            <a:r>
              <a:rPr lang="pl-PL" sz="2400" i="1" dirty="0" smtClean="0">
                <a:latin typeface="Book Antiqua" pitchFamily="18" charset="0"/>
              </a:rPr>
              <a:t>/</a:t>
            </a:r>
          </a:p>
          <a:p>
            <a:pPr indent="449263" algn="ctr" eaLnBrk="0" hangingPunct="0">
              <a:defRPr/>
            </a:pPr>
            <a:r>
              <a:rPr lang="pl-PL" sz="2400" i="1" dirty="0" smtClean="0">
                <a:solidFill>
                  <a:srgbClr val="2C0BF5"/>
                </a:solidFill>
                <a:latin typeface="Book Antiqua" pitchFamily="18" charset="0"/>
              </a:rPr>
              <a:t>http://sosw.busko.pl/</a:t>
            </a:r>
            <a:endParaRPr lang="pl-PL" sz="2400" i="1" u="sng" dirty="0" smtClean="0">
              <a:solidFill>
                <a:srgbClr val="2C0BF5"/>
              </a:solidFill>
              <a:latin typeface="Book Antiqua" pitchFamily="18" charset="0"/>
            </a:endParaRPr>
          </a:p>
          <a:p>
            <a:pPr indent="449263" algn="ctr" eaLnBrk="0" hangingPunct="0">
              <a:defRPr/>
            </a:pPr>
            <a:endParaRPr lang="pl-PL" sz="2400" i="1" u="sng" dirty="0" smtClean="0">
              <a:latin typeface="Book Antiqua" pitchFamily="18" charset="0"/>
            </a:endParaRPr>
          </a:p>
          <a:p>
            <a:pPr indent="449263" algn="ctr" eaLnBrk="0" hangingPunct="0">
              <a:defRPr/>
            </a:pPr>
            <a:endParaRPr lang="pl-PL" sz="2400" b="1" i="1" dirty="0" smtClean="0">
              <a:solidFill>
                <a:srgbClr val="80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Book Antiqua" pitchFamily="18" charset="0"/>
              <a:cs typeface="+mn-cs"/>
            </a:endParaRPr>
          </a:p>
          <a:p>
            <a:pPr indent="449263" algn="ctr" eaLnBrk="0" hangingPunct="0">
              <a:defRPr/>
            </a:pPr>
            <a:r>
              <a:rPr lang="pl-PL" sz="2400" i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 Antiqua" pitchFamily="18" charset="0"/>
                <a:cs typeface="+mn-cs"/>
              </a:rPr>
              <a:t>oraz na stronie Powiatu Buskiego pod adresem:</a:t>
            </a:r>
          </a:p>
          <a:p>
            <a:pPr indent="449263" algn="ctr" eaLnBrk="0" hangingPunct="0">
              <a:defRPr/>
            </a:pPr>
            <a:endParaRPr lang="pl-PL" sz="2400" i="1" dirty="0" smtClean="0">
              <a:solidFill>
                <a:srgbClr val="80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Book Antiqua" pitchFamily="18" charset="0"/>
              <a:cs typeface="+mn-cs"/>
            </a:endParaRPr>
          </a:p>
          <a:p>
            <a:pPr lvl="0" indent="449263" algn="ctr" eaLnBrk="0" hangingPunct="0">
              <a:defRPr/>
            </a:pPr>
            <a:r>
              <a:rPr lang="pl-PL" sz="2400" i="1" dirty="0" smtClean="0">
                <a:solidFill>
                  <a:srgbClr val="2C0BF5"/>
                </a:solidFill>
                <a:latin typeface="Book Antiqua" pitchFamily="18" charset="0"/>
                <a:cs typeface="+mn-cs"/>
              </a:rPr>
              <a:t>https://</a:t>
            </a:r>
            <a:r>
              <a:rPr lang="pl-PL" sz="2400" i="1" dirty="0">
                <a:solidFill>
                  <a:srgbClr val="2C0BF5"/>
                </a:solidFill>
                <a:latin typeface="Book Antiqua" pitchFamily="18" charset="0"/>
              </a:rPr>
              <a:t>bip.powiat.busko.pl/1212-sposob-przyjmowania-i-zalatwiania-spraw.html</a:t>
            </a:r>
            <a:endParaRPr lang="pl-PL" sz="3600" i="1" dirty="0">
              <a:solidFill>
                <a:srgbClr val="2C0BF5"/>
              </a:solidFill>
              <a:latin typeface="Book Antiqua" pitchFamily="18" charset="0"/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0" y="188640"/>
            <a:ext cx="8892480" cy="742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18288" bIns="0" numCol="1" anchor="b" anchorCtr="0" compatLnSpc="1">
            <a:prstTxWarp prst="textNoShape">
              <a:avLst/>
            </a:prstTxWarp>
            <a:normAutofit fontScale="70000" lnSpcReduction="20000"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4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2C0BF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j-ea"/>
                <a:cs typeface="+mj-cs"/>
              </a:rPr>
              <a:t>Procedura ubiegania się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4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2C0BF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Book Antiqua" pitchFamily="18" charset="0"/>
                <a:ea typeface="+mj-ea"/>
                <a:cs typeface="+mj-cs"/>
              </a:rPr>
              <a:t>o przyjęcie do szkoły specjalnej</a:t>
            </a:r>
            <a:endParaRPr kumimoji="0" lang="pl-PL" sz="4000" b="1" i="1" u="none" strike="noStrike" kern="1200" cap="none" spc="0" normalizeH="0" baseline="0" noProof="0" dirty="0" smtClean="0">
              <a:ln>
                <a:noFill/>
              </a:ln>
              <a:solidFill>
                <a:srgbClr val="2C0BF5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 spd="slow">
    <p:newsflash/>
    <p:sndAc>
      <p:stSnd>
        <p:snd r:embed="rId3" name="clic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 autoUpdateAnimBg="0"/>
      <p:bldP spid="4098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539750" y="549275"/>
            <a:ext cx="8129588" cy="720725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l-PL" sz="8000" b="1" u="sng" dirty="0" smtClean="0"/>
              <a:t/>
            </a:r>
            <a:br>
              <a:rPr lang="pl-PL" sz="8000" b="1" u="sng" dirty="0" smtClean="0"/>
            </a:br>
            <a:r>
              <a:rPr lang="pl-PL" sz="8000" b="1" u="sng" dirty="0" smtClean="0"/>
              <a:t/>
            </a:r>
            <a:br>
              <a:rPr lang="pl-PL" sz="8000" b="1" u="sng" dirty="0" smtClean="0"/>
            </a:br>
            <a:r>
              <a:rPr lang="pl-PL" sz="8000" b="1" u="sng" dirty="0" smtClean="0"/>
              <a:t/>
            </a:r>
            <a:br>
              <a:rPr lang="pl-PL" sz="8000" b="1" u="sng" dirty="0" smtClean="0"/>
            </a:br>
            <a:r>
              <a:rPr lang="pl-PL" sz="8000" b="1" u="sng" dirty="0" smtClean="0"/>
              <a:t/>
            </a:r>
            <a:br>
              <a:rPr lang="pl-PL" sz="8000" b="1" u="sng" dirty="0" smtClean="0"/>
            </a:br>
            <a:r>
              <a:rPr lang="pl-PL" sz="8000" b="1" u="sng" dirty="0" smtClean="0"/>
              <a:t/>
            </a:r>
            <a:br>
              <a:rPr lang="pl-PL" sz="8000" b="1" u="sng" dirty="0" smtClean="0"/>
            </a:br>
            <a:r>
              <a:rPr lang="pl-PL" sz="4000" b="1" dirty="0" smtClean="0">
                <a:solidFill>
                  <a:srgbClr val="2C0BF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 Antiqua" pitchFamily="18" charset="0"/>
              </a:rPr>
              <a:t>W Powiecie Buskim masz do wyboru </a:t>
            </a:r>
            <a:br>
              <a:rPr lang="pl-PL" sz="4000" b="1" dirty="0" smtClean="0">
                <a:solidFill>
                  <a:srgbClr val="2C0BF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 Antiqua" pitchFamily="18" charset="0"/>
              </a:rPr>
            </a:br>
            <a:r>
              <a:rPr lang="pl-PL" sz="4000" b="1" dirty="0" smtClean="0">
                <a:solidFill>
                  <a:srgbClr val="2C0BF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 Antiqua" pitchFamily="18" charset="0"/>
              </a:rPr>
              <a:t> 2 branżowe szkoły </a:t>
            </a:r>
            <a:r>
              <a:rPr lang="pl-PL" sz="4000" b="1" dirty="0">
                <a:solidFill>
                  <a:srgbClr val="2C0BF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 Antiqua" pitchFamily="18" charset="0"/>
              </a:rPr>
              <a:t>I </a:t>
            </a:r>
            <a:r>
              <a:rPr lang="pl-PL" sz="4000" b="1" dirty="0" smtClean="0">
                <a:solidFill>
                  <a:srgbClr val="2C0BF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 Antiqua" pitchFamily="18" charset="0"/>
              </a:rPr>
              <a:t>stopnia: </a:t>
            </a:r>
            <a:endParaRPr lang="pl-PL" sz="7200" b="1" dirty="0" smtClean="0">
              <a:solidFill>
                <a:srgbClr val="2C0BF5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pic>
        <p:nvPicPr>
          <p:cNvPr id="9" name="Obraz 8" descr="http://bip.powiat.busko.pl/j/pliki/jednostki_org/jednostki/zsp1_busko/2175.gif"/>
          <p:cNvPicPr/>
          <p:nvPr/>
        </p:nvPicPr>
        <p:blipFill>
          <a:blip r:embed="rId4" cstate="print"/>
          <a:stretch>
            <a:fillRect/>
          </a:stretch>
        </p:blipFill>
        <p:spPr bwMode="auto">
          <a:xfrm>
            <a:off x="5796136" y="1484784"/>
            <a:ext cx="3009461" cy="172819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10" name="Rectangle 2"/>
          <p:cNvSpPr>
            <a:spLocks noChangeArrowheads="1"/>
          </p:cNvSpPr>
          <p:nvPr/>
        </p:nvSpPr>
        <p:spPr bwMode="auto">
          <a:xfrm>
            <a:off x="827584" y="3573016"/>
            <a:ext cx="4067944" cy="3391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2075" tIns="46038" rIns="92075" bIns="46038">
            <a:spAutoFit/>
          </a:bodyPr>
          <a:lstStyle/>
          <a:p>
            <a:pPr algn="ctr"/>
            <a:r>
              <a:rPr lang="pl-PL" altLang="pl-PL" sz="1600" b="1" dirty="0" smtClean="0">
                <a:solidFill>
                  <a:srgbClr val="2C0BF5"/>
                </a:solidFill>
                <a:latin typeface="Book Antiqua" pitchFamily="18" charset="0"/>
                <a:cs typeface="Arial" pitchFamily="34" charset="0"/>
              </a:rPr>
              <a:t>Szkoła kształci w zawodach:</a:t>
            </a:r>
            <a:endParaRPr lang="pl-PL" altLang="pl-PL" sz="2000" b="1" dirty="0">
              <a:solidFill>
                <a:srgbClr val="2C0BF5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5" name="Zwój pionowy 14"/>
          <p:cNvSpPr/>
          <p:nvPr/>
        </p:nvSpPr>
        <p:spPr>
          <a:xfrm>
            <a:off x="-180528" y="1268760"/>
            <a:ext cx="6048672" cy="2088232"/>
          </a:xfrm>
          <a:prstGeom prst="verticalScroll">
            <a:avLst/>
          </a:prstGeom>
          <a:ln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b="1" i="1" dirty="0" smtClean="0">
                <a:solidFill>
                  <a:srgbClr val="0033CC"/>
                </a:solidFill>
                <a:latin typeface="Book Antiqua" pitchFamily="18" charset="0"/>
              </a:rPr>
              <a:t>Branżowa Szkoła </a:t>
            </a:r>
            <a:r>
              <a:rPr lang="pl-PL" b="1" i="1" dirty="0">
                <a:solidFill>
                  <a:srgbClr val="0033CC"/>
                </a:solidFill>
                <a:latin typeface="Book Antiqua" pitchFamily="18" charset="0"/>
              </a:rPr>
              <a:t>I </a:t>
            </a:r>
            <a:r>
              <a:rPr lang="pl-PL" b="1" i="1" dirty="0" smtClean="0">
                <a:solidFill>
                  <a:srgbClr val="0033CC"/>
                </a:solidFill>
                <a:latin typeface="Book Antiqua" pitchFamily="18" charset="0"/>
              </a:rPr>
              <a:t>Stopnia Specjalna</a:t>
            </a:r>
          </a:p>
          <a:p>
            <a:pPr algn="ctr">
              <a:defRPr/>
            </a:pPr>
            <a:r>
              <a:rPr lang="pl-PL" b="1" i="1" dirty="0" smtClean="0">
                <a:solidFill>
                  <a:srgbClr val="0033CC"/>
                </a:solidFill>
                <a:latin typeface="Book Antiqua" pitchFamily="18" charset="0"/>
              </a:rPr>
              <a:t>w Specjalnym Ośrodku Szkolno – Wychowawczym</a:t>
            </a:r>
            <a:endParaRPr lang="pl-PL" i="1" dirty="0">
              <a:solidFill>
                <a:srgbClr val="0033CC"/>
              </a:solidFill>
              <a:latin typeface="Book Antiqua" pitchFamily="18" charset="0"/>
            </a:endParaRPr>
          </a:p>
          <a:p>
            <a:pPr algn="ctr">
              <a:defRPr/>
            </a:pPr>
            <a:r>
              <a:rPr lang="pl-PL" i="1" dirty="0" smtClean="0">
                <a:solidFill>
                  <a:schemeClr val="tx1"/>
                </a:solidFill>
                <a:latin typeface="Book Antiqua" pitchFamily="18" charset="0"/>
              </a:rPr>
              <a:t>ul. Rehabilitacyjna 1, 28 </a:t>
            </a:r>
            <a:r>
              <a:rPr lang="pl-PL" i="1" dirty="0">
                <a:solidFill>
                  <a:schemeClr val="tx1"/>
                </a:solidFill>
                <a:latin typeface="Book Antiqua" pitchFamily="18" charset="0"/>
              </a:rPr>
              <a:t>– 100 Busko – Zdrój </a:t>
            </a:r>
          </a:p>
          <a:p>
            <a:pPr algn="ctr">
              <a:defRPr/>
            </a:pPr>
            <a:r>
              <a:rPr lang="pl-PL" i="1" dirty="0" smtClean="0">
                <a:solidFill>
                  <a:schemeClr val="tx1"/>
                </a:solidFill>
                <a:latin typeface="Book Antiqua" pitchFamily="18" charset="0"/>
              </a:rPr>
              <a:t>tel./</a:t>
            </a:r>
            <a:r>
              <a:rPr lang="pl-PL" i="1" dirty="0" err="1" smtClean="0">
                <a:solidFill>
                  <a:schemeClr val="tx1"/>
                </a:solidFill>
                <a:latin typeface="Book Antiqua" pitchFamily="18" charset="0"/>
              </a:rPr>
              <a:t>fax</a:t>
            </a:r>
            <a:r>
              <a:rPr lang="pl-PL" i="1" dirty="0" smtClean="0">
                <a:solidFill>
                  <a:schemeClr val="tx1"/>
                </a:solidFill>
                <a:latin typeface="Book Antiqua" pitchFamily="18" charset="0"/>
              </a:rPr>
              <a:t>:  41-378-41-19</a:t>
            </a:r>
            <a:endParaRPr lang="pl-PL" i="1" dirty="0">
              <a:solidFill>
                <a:schemeClr val="tx1"/>
              </a:solidFill>
              <a:latin typeface="Book Antiqua" pitchFamily="18" charset="0"/>
            </a:endParaRPr>
          </a:p>
          <a:p>
            <a:pPr algn="ctr">
              <a:defRPr/>
            </a:pPr>
            <a:r>
              <a:rPr lang="en-US" i="1" dirty="0" smtClean="0">
                <a:solidFill>
                  <a:schemeClr val="tx1"/>
                </a:solidFill>
              </a:rPr>
              <a:t>e-mail</a:t>
            </a:r>
            <a:r>
              <a:rPr lang="en-US" i="1" dirty="0">
                <a:solidFill>
                  <a:schemeClr val="tx1"/>
                </a:solidFill>
              </a:rPr>
              <a:t>:</a:t>
            </a:r>
            <a:r>
              <a:rPr lang="pl-PL" i="1" dirty="0">
                <a:solidFill>
                  <a:schemeClr val="tx1"/>
                </a:solidFill>
              </a:rPr>
              <a:t> </a:t>
            </a:r>
            <a:r>
              <a:rPr lang="pl-PL" dirty="0" err="1" smtClean="0">
                <a:solidFill>
                  <a:srgbClr val="2C0BF5"/>
                </a:solidFill>
              </a:rPr>
              <a:t>sekretariat@buskososw.internetdsl.pl</a:t>
            </a:r>
            <a:endParaRPr lang="pl-PL" i="1" dirty="0" smtClean="0">
              <a:solidFill>
                <a:srgbClr val="2C0BF5"/>
              </a:solidFill>
            </a:endParaRPr>
          </a:p>
          <a:p>
            <a:pPr algn="ctr">
              <a:defRPr/>
            </a:pPr>
            <a:r>
              <a:rPr lang="pl-PL" i="1" dirty="0" smtClean="0">
                <a:solidFill>
                  <a:schemeClr val="tx1"/>
                </a:solidFill>
              </a:rPr>
              <a:t>http://sosw.busko.pl/</a:t>
            </a:r>
            <a:endParaRPr lang="pl-PL" i="1" u="sng" dirty="0">
              <a:solidFill>
                <a:schemeClr val="tx1"/>
              </a:solidFill>
              <a:latin typeface="Book Antiqua" pitchFamily="18" charset="0"/>
            </a:endParaRPr>
          </a:p>
        </p:txBody>
      </p:sp>
      <p:sp>
        <p:nvSpPr>
          <p:cNvPr id="11" name="Zwój pionowy 10"/>
          <p:cNvSpPr/>
          <p:nvPr/>
        </p:nvSpPr>
        <p:spPr>
          <a:xfrm>
            <a:off x="5868144" y="3212976"/>
            <a:ext cx="3275856" cy="3456384"/>
          </a:xfrm>
          <a:prstGeom prst="verticalScroll">
            <a:avLst/>
          </a:prstGeom>
          <a:ln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Book Antiqua" pitchFamily="18" charset="0"/>
              </a:rPr>
              <a:t>Do Branżowej Szkoły </a:t>
            </a:r>
            <a:r>
              <a:rPr lang="pl-PL" dirty="0">
                <a:solidFill>
                  <a:schemeClr val="tx1"/>
                </a:solidFill>
                <a:latin typeface="Book Antiqua" pitchFamily="18" charset="0"/>
              </a:rPr>
              <a:t>I </a:t>
            </a:r>
            <a:r>
              <a:rPr lang="pl-PL" dirty="0" smtClean="0">
                <a:solidFill>
                  <a:schemeClr val="tx1"/>
                </a:solidFill>
                <a:latin typeface="Book Antiqua" pitchFamily="18" charset="0"/>
              </a:rPr>
              <a:t>Stopnia Specjalnej przyjmowana jest młodzież posiadająca orzeczenie o potrzebie kształcenia specjalnego, wydane ze względu </a:t>
            </a:r>
            <a:r>
              <a:rPr lang="pl-PL" dirty="0" smtClean="0">
                <a:solidFill>
                  <a:srgbClr val="2C0BF5"/>
                </a:solidFill>
                <a:latin typeface="Book Antiqua" pitchFamily="18" charset="0"/>
              </a:rPr>
              <a:t>na niepełnosprawność ruchową.</a:t>
            </a:r>
          </a:p>
        </p:txBody>
      </p:sp>
      <p:sp>
        <p:nvSpPr>
          <p:cNvPr id="13" name="Schemat blokowy: łącznik 12"/>
          <p:cNvSpPr/>
          <p:nvPr/>
        </p:nvSpPr>
        <p:spPr>
          <a:xfrm>
            <a:off x="179512" y="6093296"/>
            <a:ext cx="5220072" cy="576064"/>
          </a:xfrm>
          <a:prstGeom prst="flowChartConnector">
            <a:avLst/>
          </a:prstGeom>
          <a:solidFill>
            <a:srgbClr val="FF0000"/>
          </a:solidFill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127000" h="260350" prst="artDeco"/>
            <a:bevelB w="228600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i="1" dirty="0" smtClean="0">
                <a:solidFill>
                  <a:schemeClr val="tx1"/>
                </a:solidFill>
                <a:latin typeface="Book Antiqua" panose="02040602050305030304" pitchFamily="18" charset="0"/>
              </a:rPr>
              <a:t>mechanik-monter maszyn i urządzeń</a:t>
            </a:r>
            <a:endParaRPr lang="pl-PL" i="1" dirty="0">
              <a:solidFill>
                <a:schemeClr val="tx1"/>
              </a:solidFill>
              <a:latin typeface="Book Antiqua" panose="02040602050305030304" pitchFamily="18" charset="0"/>
            </a:endParaRPr>
          </a:p>
        </p:txBody>
      </p:sp>
      <p:sp>
        <p:nvSpPr>
          <p:cNvPr id="16" name="Schemat blokowy: łącznik 15"/>
          <p:cNvSpPr/>
          <p:nvPr/>
        </p:nvSpPr>
        <p:spPr>
          <a:xfrm>
            <a:off x="2483768" y="5589240"/>
            <a:ext cx="3024336" cy="432048"/>
          </a:xfrm>
          <a:prstGeom prst="flowChartConnector">
            <a:avLst/>
          </a:prstGeom>
          <a:solidFill>
            <a:srgbClr val="FF0000"/>
          </a:solidFill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127000" h="260350" prst="artDeco"/>
            <a:bevelB w="228600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i="1" dirty="0" smtClean="0">
                <a:solidFill>
                  <a:schemeClr val="tx1"/>
                </a:solidFill>
                <a:latin typeface="Book Antiqua" pitchFamily="18" charset="0"/>
              </a:rPr>
              <a:t>ślusarz</a:t>
            </a:r>
            <a:endParaRPr lang="pl-PL" dirty="0"/>
          </a:p>
        </p:txBody>
      </p:sp>
      <p:sp>
        <p:nvSpPr>
          <p:cNvPr id="17" name="Schemat blokowy: łącznik 16"/>
          <p:cNvSpPr/>
          <p:nvPr/>
        </p:nvSpPr>
        <p:spPr>
          <a:xfrm>
            <a:off x="0" y="5301208"/>
            <a:ext cx="3384376" cy="432048"/>
          </a:xfrm>
          <a:prstGeom prst="flowChartConnector">
            <a:avLst/>
          </a:prstGeom>
          <a:solidFill>
            <a:srgbClr val="FF0000"/>
          </a:solidFill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127000" h="260350" prst="artDeco"/>
            <a:bevelB w="228600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i="1" dirty="0" smtClean="0">
                <a:solidFill>
                  <a:schemeClr val="tx1"/>
                </a:solidFill>
                <a:latin typeface="Book Antiqua" pitchFamily="18" charset="0"/>
              </a:rPr>
              <a:t>elektryk</a:t>
            </a:r>
            <a:endParaRPr lang="pl-PL" dirty="0"/>
          </a:p>
        </p:txBody>
      </p:sp>
      <p:sp>
        <p:nvSpPr>
          <p:cNvPr id="18" name="Schemat blokowy: łącznik 17"/>
          <p:cNvSpPr/>
          <p:nvPr/>
        </p:nvSpPr>
        <p:spPr>
          <a:xfrm>
            <a:off x="0" y="4653136"/>
            <a:ext cx="2987824" cy="576064"/>
          </a:xfrm>
          <a:prstGeom prst="flowChartConnector">
            <a:avLst/>
          </a:prstGeom>
          <a:solidFill>
            <a:srgbClr val="FF0000"/>
          </a:solidFill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127000" h="260350" prst="artDeco"/>
            <a:bevelB w="228600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pl-PL" i="1" dirty="0" smtClean="0">
                <a:solidFill>
                  <a:schemeClr val="tx1"/>
                </a:solidFill>
                <a:latin typeface="Book Antiqua" pitchFamily="18" charset="0"/>
              </a:rPr>
              <a:t>elektromechanik</a:t>
            </a:r>
          </a:p>
        </p:txBody>
      </p:sp>
      <p:sp>
        <p:nvSpPr>
          <p:cNvPr id="19" name="Schemat blokowy: łącznik 18"/>
          <p:cNvSpPr/>
          <p:nvPr/>
        </p:nvSpPr>
        <p:spPr>
          <a:xfrm>
            <a:off x="3131840" y="5085184"/>
            <a:ext cx="2880320" cy="504056"/>
          </a:xfrm>
          <a:prstGeom prst="flowChartConnector">
            <a:avLst/>
          </a:prstGeom>
          <a:solidFill>
            <a:srgbClr val="FF0000"/>
          </a:solidFill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127000" h="260350" prst="artDeco"/>
            <a:bevelB w="228600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pl-PL" i="1" dirty="0" smtClean="0">
                <a:solidFill>
                  <a:schemeClr val="tx1"/>
                </a:solidFill>
                <a:latin typeface="Book Antiqua" pitchFamily="18" charset="0"/>
              </a:rPr>
              <a:t>krawiec</a:t>
            </a:r>
            <a:endParaRPr lang="pl-PL" sz="1400" dirty="0" smtClean="0">
              <a:solidFill>
                <a:schemeClr val="tx1"/>
              </a:solidFill>
              <a:latin typeface="Book Antiqua" pitchFamily="18" charset="0"/>
            </a:endParaRPr>
          </a:p>
        </p:txBody>
      </p:sp>
      <p:sp>
        <p:nvSpPr>
          <p:cNvPr id="12" name="Schemat blokowy: łącznik 11"/>
          <p:cNvSpPr/>
          <p:nvPr/>
        </p:nvSpPr>
        <p:spPr>
          <a:xfrm>
            <a:off x="2915816" y="4509120"/>
            <a:ext cx="2880320" cy="504056"/>
          </a:xfrm>
          <a:prstGeom prst="flowChartConnector">
            <a:avLst/>
          </a:prstGeom>
          <a:solidFill>
            <a:srgbClr val="FF0000"/>
          </a:solidFill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127000" h="260350" prst="artDeco"/>
            <a:bevelB w="228600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pl-PL" i="1" dirty="0" smtClean="0">
                <a:solidFill>
                  <a:schemeClr val="tx1"/>
                </a:solidFill>
                <a:latin typeface="Book Antiqua" pitchFamily="18" charset="0"/>
              </a:rPr>
              <a:t>sprzedawca</a:t>
            </a:r>
            <a:endParaRPr lang="pl-PL" sz="1400" dirty="0" smtClean="0">
              <a:solidFill>
                <a:schemeClr val="tx1"/>
              </a:solidFill>
              <a:latin typeface="Book Antiqua" pitchFamily="18" charset="0"/>
            </a:endParaRPr>
          </a:p>
        </p:txBody>
      </p:sp>
      <p:sp>
        <p:nvSpPr>
          <p:cNvPr id="14" name="Schemat blokowy: łącznik 13"/>
          <p:cNvSpPr/>
          <p:nvPr/>
        </p:nvSpPr>
        <p:spPr>
          <a:xfrm>
            <a:off x="395536" y="3933056"/>
            <a:ext cx="5112568" cy="648072"/>
          </a:xfrm>
          <a:prstGeom prst="flowChartConnector">
            <a:avLst/>
          </a:prstGeom>
          <a:solidFill>
            <a:srgbClr val="FF0000"/>
          </a:solidFill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127000" h="260350" prst="artDeco"/>
            <a:bevelB w="228600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pl-PL" i="1" dirty="0" smtClean="0">
                <a:solidFill>
                  <a:schemeClr val="tx1"/>
                </a:solidFill>
                <a:latin typeface="Book Antiqua" pitchFamily="18" charset="0"/>
              </a:rPr>
              <a:t>pracownik obsługi hotelowej</a:t>
            </a:r>
            <a:endParaRPr lang="pl-PL" sz="1400" dirty="0" smtClean="0">
              <a:solidFill>
                <a:schemeClr val="tx1"/>
              </a:solidFill>
              <a:latin typeface="Book Antiqua" pitchFamily="18" charset="0"/>
            </a:endParaRPr>
          </a:p>
        </p:txBody>
      </p:sp>
    </p:spTree>
  </p:cSld>
  <p:clrMapOvr>
    <a:masterClrMapping/>
  </p:clrMapOvr>
  <p:transition spd="slow">
    <p:newsflash/>
    <p:sndAc>
      <p:stSnd>
        <p:snd r:embed="rId3" name="clic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0"/>
                            </p:stCondLst>
                            <p:childTnLst>
                              <p:par>
                                <p:cTn id="56" presetID="21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5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90"/>
                            </p:stCondLst>
                            <p:childTnLst>
                              <p:par>
                                <p:cTn id="68" presetID="21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7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330"/>
                            </p:stCondLst>
                            <p:childTnLst>
                              <p:par>
                                <p:cTn id="80" presetID="21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8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9" grpId="0" animBg="1"/>
      <p:bldP spid="12" grpId="0" animBg="1"/>
      <p:bldP spid="1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"/>
          <p:cNvSpPr>
            <a:spLocks noChangeArrowheads="1"/>
          </p:cNvSpPr>
          <p:nvPr/>
        </p:nvSpPr>
        <p:spPr bwMode="auto">
          <a:xfrm>
            <a:off x="-252536" y="0"/>
            <a:ext cx="9577064" cy="8316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2075" tIns="46038" rIns="92075" bIns="46038">
            <a:spAutoFit/>
          </a:bodyPr>
          <a:lstStyle/>
          <a:p>
            <a:pPr algn="ctr">
              <a:defRPr/>
            </a:pPr>
            <a:r>
              <a:rPr lang="pl-PL" sz="2400" b="1" i="1" dirty="0" smtClean="0">
                <a:solidFill>
                  <a:srgbClr val="0033CC"/>
                </a:solidFill>
                <a:latin typeface="Book Antiqua" pitchFamily="18" charset="0"/>
              </a:rPr>
              <a:t>Branżowa Szkoła I Stopnia Specjalna w Specjalnym Ośrodku </a:t>
            </a:r>
          </a:p>
          <a:p>
            <a:pPr algn="ctr">
              <a:defRPr/>
            </a:pPr>
            <a:r>
              <a:rPr lang="pl-PL" sz="2400" b="1" i="1" dirty="0" smtClean="0">
                <a:solidFill>
                  <a:srgbClr val="0033CC"/>
                </a:solidFill>
                <a:latin typeface="Book Antiqua" pitchFamily="18" charset="0"/>
              </a:rPr>
              <a:t>Szkolno – Wychowawczym w Busku - Zdroju</a:t>
            </a:r>
            <a:endParaRPr lang="pl-PL" sz="2400" b="1" dirty="0">
              <a:solidFill>
                <a:srgbClr val="2C0BF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Book Antiqua" pitchFamily="18" charset="0"/>
            </a:endParaRPr>
          </a:p>
        </p:txBody>
      </p:sp>
      <p:sp>
        <p:nvSpPr>
          <p:cNvPr id="5" name="Chmurka 4"/>
          <p:cNvSpPr/>
          <p:nvPr/>
        </p:nvSpPr>
        <p:spPr>
          <a:xfrm>
            <a:off x="-571536" y="928670"/>
            <a:ext cx="9968642" cy="6165304"/>
          </a:xfrm>
          <a:prstGeom prst="cloud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400" b="1" dirty="0" smtClean="0">
              <a:solidFill>
                <a:schemeClr val="tx1"/>
              </a:solidFill>
              <a:latin typeface="Book Antiqua" pitchFamily="18" charset="0"/>
            </a:endParaRPr>
          </a:p>
          <a:p>
            <a:pPr algn="ctr"/>
            <a:r>
              <a:rPr lang="pl-PL" sz="2400" b="1" dirty="0" smtClean="0">
                <a:solidFill>
                  <a:schemeClr val="tx1"/>
                </a:solidFill>
                <a:latin typeface="Book Antiqua" pitchFamily="18" charset="0"/>
              </a:rPr>
              <a:t>Szkoła zapewnia:</a:t>
            </a:r>
          </a:p>
          <a:p>
            <a:pPr algn="ctr"/>
            <a:endParaRPr lang="pl-PL" sz="2400" b="1" dirty="0" smtClean="0">
              <a:solidFill>
                <a:schemeClr val="tx1"/>
              </a:solidFill>
              <a:latin typeface="Book Antiqua" pitchFamily="18" charset="0"/>
            </a:endParaRPr>
          </a:p>
          <a:p>
            <a:pPr algn="ctr">
              <a:buFont typeface="Wingdings" pitchFamily="2" charset="2"/>
              <a:buChar char="ü"/>
            </a:pPr>
            <a:endParaRPr lang="pl-PL" dirty="0" smtClean="0">
              <a:solidFill>
                <a:schemeClr val="tx1"/>
              </a:solidFill>
            </a:endParaRPr>
          </a:p>
          <a:p>
            <a:pPr algn="ctr">
              <a:buFont typeface="Wingdings" pitchFamily="2" charset="2"/>
              <a:buChar char="ü"/>
            </a:pPr>
            <a:r>
              <a:rPr lang="pl-PL" dirty="0" smtClean="0">
                <a:solidFill>
                  <a:schemeClr val="tx1"/>
                </a:solidFill>
              </a:rPr>
              <a:t>naukę w przyjaznej atmosferze,</a:t>
            </a:r>
          </a:p>
          <a:p>
            <a:pPr algn="ctr">
              <a:buFont typeface="Wingdings" pitchFamily="2" charset="2"/>
              <a:buChar char="ü"/>
            </a:pPr>
            <a:r>
              <a:rPr lang="pl-PL" dirty="0" smtClean="0">
                <a:solidFill>
                  <a:schemeClr val="tx1"/>
                </a:solidFill>
              </a:rPr>
              <a:t>brak barier architektonicznych </a:t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>(w jednym obiekcie znajduje się szkoła, </a:t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>warsztaty, dział rewalidacji i basen rehabilitacyjny),</a:t>
            </a:r>
          </a:p>
          <a:p>
            <a:pPr algn="ctr">
              <a:buFont typeface="Wingdings" pitchFamily="2" charset="2"/>
              <a:buChar char="ü"/>
            </a:pPr>
            <a:r>
              <a:rPr lang="pl-PL" dirty="0" smtClean="0">
                <a:solidFill>
                  <a:schemeClr val="tx1"/>
                </a:solidFill>
              </a:rPr>
              <a:t>dobrze wyposażone pracownie przedmiotowe,</a:t>
            </a:r>
          </a:p>
          <a:p>
            <a:pPr algn="ctr">
              <a:buFont typeface="Wingdings" pitchFamily="2" charset="2"/>
              <a:buChar char="ü"/>
            </a:pPr>
            <a:r>
              <a:rPr lang="pl-PL" dirty="0" smtClean="0">
                <a:solidFill>
                  <a:schemeClr val="tx1"/>
                </a:solidFill>
              </a:rPr>
              <a:t>zakwaterowanie w internacie - możliwość zwolnienia </a:t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>z kosztów wyżywienia,</a:t>
            </a:r>
          </a:p>
          <a:p>
            <a:pPr algn="ctr">
              <a:buFont typeface="Wingdings" pitchFamily="2" charset="2"/>
              <a:buChar char="ü"/>
            </a:pPr>
            <a:r>
              <a:rPr lang="pl-PL" dirty="0" smtClean="0">
                <a:solidFill>
                  <a:schemeClr val="tx1"/>
                </a:solidFill>
              </a:rPr>
              <a:t>rewalidację,</a:t>
            </a:r>
          </a:p>
          <a:p>
            <a:pPr algn="ctr">
              <a:buFont typeface="Wingdings" pitchFamily="2" charset="2"/>
              <a:buChar char="ü"/>
            </a:pPr>
            <a:r>
              <a:rPr lang="pl-PL" dirty="0" smtClean="0">
                <a:solidFill>
                  <a:schemeClr val="tx1"/>
                </a:solidFill>
              </a:rPr>
              <a:t>rehabilitację ruchową i basen,</a:t>
            </a:r>
          </a:p>
          <a:p>
            <a:pPr algn="ctr">
              <a:buFont typeface="Wingdings" pitchFamily="2" charset="2"/>
              <a:buChar char="ü"/>
            </a:pPr>
            <a:r>
              <a:rPr lang="pl-PL" dirty="0" smtClean="0">
                <a:solidFill>
                  <a:schemeClr val="tx1"/>
                </a:solidFill>
              </a:rPr>
              <a:t>korektę wad postawy, </a:t>
            </a:r>
          </a:p>
          <a:p>
            <a:pPr algn="ctr">
              <a:buFont typeface="Wingdings" pitchFamily="2" charset="2"/>
              <a:buChar char="ü"/>
            </a:pPr>
            <a:r>
              <a:rPr lang="pl-PL" dirty="0" smtClean="0">
                <a:solidFill>
                  <a:schemeClr val="tx1"/>
                </a:solidFill>
              </a:rPr>
              <a:t>pomoc psychologiczno – pedagogiczną,</a:t>
            </a:r>
          </a:p>
          <a:p>
            <a:pPr algn="ctr">
              <a:buFont typeface="Wingdings" pitchFamily="2" charset="2"/>
              <a:buChar char="ü"/>
            </a:pPr>
            <a:r>
              <a:rPr lang="pl-PL" dirty="0" smtClean="0">
                <a:solidFill>
                  <a:schemeClr val="tx1"/>
                </a:solidFill>
              </a:rPr>
              <a:t>doradztwo zawodowe,</a:t>
            </a:r>
          </a:p>
          <a:p>
            <a:pPr algn="ctr">
              <a:buFont typeface="Wingdings" pitchFamily="2" charset="2"/>
              <a:buChar char="ü"/>
            </a:pPr>
            <a:r>
              <a:rPr lang="pl-PL" dirty="0" smtClean="0">
                <a:solidFill>
                  <a:schemeClr val="tx1"/>
                </a:solidFill>
              </a:rPr>
              <a:t>pomoc w nauce i własnym rozwoju.</a:t>
            </a:r>
          </a:p>
          <a:p>
            <a:pPr algn="ctr"/>
            <a:endParaRPr lang="pl-PL" dirty="0" smtClean="0">
              <a:solidFill>
                <a:schemeClr val="tx1"/>
              </a:solidFill>
              <a:latin typeface="Book Antiqua" pitchFamily="18" charset="0"/>
            </a:endParaRPr>
          </a:p>
        </p:txBody>
      </p:sp>
      <p:sp>
        <p:nvSpPr>
          <p:cNvPr id="4" name="Chmurka 3"/>
          <p:cNvSpPr/>
          <p:nvPr/>
        </p:nvSpPr>
        <p:spPr>
          <a:xfrm>
            <a:off x="5975648" y="1772816"/>
            <a:ext cx="3168352" cy="1491648"/>
          </a:xfrm>
          <a:prstGeom prst="cloud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400" b="1" dirty="0" smtClean="0">
              <a:solidFill>
                <a:schemeClr val="tx1"/>
              </a:solidFill>
              <a:latin typeface="Book Antiqua" pitchFamily="18" charset="0"/>
            </a:endParaRPr>
          </a:p>
          <a:p>
            <a:pPr algn="ctr"/>
            <a:r>
              <a:rPr lang="pl-PL" sz="2800" b="1" dirty="0" smtClean="0">
                <a:solidFill>
                  <a:schemeClr val="tx1"/>
                </a:solidFill>
                <a:latin typeface="Book Antiqua" pitchFamily="18" charset="0"/>
              </a:rPr>
              <a:t>Język obcy:</a:t>
            </a:r>
          </a:p>
          <a:p>
            <a:pPr algn="ctr">
              <a:buFont typeface="Wingdings" pitchFamily="2" charset="2"/>
              <a:buChar char="ü"/>
            </a:pPr>
            <a:r>
              <a:rPr lang="pl-PL" sz="2000" dirty="0" smtClean="0">
                <a:solidFill>
                  <a:schemeClr val="tx1"/>
                </a:solidFill>
              </a:rPr>
              <a:t>język angielski</a:t>
            </a:r>
          </a:p>
          <a:p>
            <a:pPr algn="ctr"/>
            <a:endParaRPr lang="pl-PL" sz="1600" dirty="0" smtClean="0">
              <a:solidFill>
                <a:schemeClr val="tx1"/>
              </a:solidFill>
              <a:latin typeface="Book Antiqua" pitchFamily="18" charset="0"/>
            </a:endParaRPr>
          </a:p>
        </p:txBody>
      </p:sp>
    </p:spTree>
  </p:cSld>
  <p:clrMapOvr>
    <a:masterClrMapping/>
  </p:clrMapOvr>
  <p:transition spd="slow">
    <p:newsflash/>
    <p:sndAc>
      <p:stSnd>
        <p:snd r:embed="rId3" name="clic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539750" y="549275"/>
            <a:ext cx="8129588" cy="720725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l-PL" sz="8000" b="1" u="sng" dirty="0" smtClean="0"/>
              <a:t/>
            </a:r>
            <a:br>
              <a:rPr lang="pl-PL" sz="8000" b="1" u="sng" dirty="0" smtClean="0"/>
            </a:br>
            <a:r>
              <a:rPr lang="pl-PL" sz="8000" b="1" u="sng" dirty="0" smtClean="0"/>
              <a:t/>
            </a:r>
            <a:br>
              <a:rPr lang="pl-PL" sz="8000" b="1" u="sng" dirty="0" smtClean="0"/>
            </a:br>
            <a:r>
              <a:rPr lang="pl-PL" sz="8000" b="1" u="sng" dirty="0" smtClean="0"/>
              <a:t/>
            </a:r>
            <a:br>
              <a:rPr lang="pl-PL" sz="8000" b="1" u="sng" dirty="0" smtClean="0"/>
            </a:br>
            <a:r>
              <a:rPr lang="pl-PL" sz="8000" b="1" u="sng" dirty="0" smtClean="0"/>
              <a:t/>
            </a:r>
            <a:br>
              <a:rPr lang="pl-PL" sz="8000" b="1" u="sng" dirty="0" smtClean="0"/>
            </a:br>
            <a:r>
              <a:rPr lang="pl-PL" sz="8000" b="1" u="sng" dirty="0" smtClean="0"/>
              <a:t/>
            </a:r>
            <a:br>
              <a:rPr lang="pl-PL" sz="8000" b="1" u="sng" dirty="0" smtClean="0"/>
            </a:br>
            <a:r>
              <a:rPr lang="pl-PL" sz="4000" b="1" dirty="0" smtClean="0">
                <a:solidFill>
                  <a:srgbClr val="2C0BF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 Antiqua" pitchFamily="18" charset="0"/>
              </a:rPr>
              <a:t>W Powiecie Buskim masz do wyboru </a:t>
            </a:r>
            <a:br>
              <a:rPr lang="pl-PL" sz="4000" b="1" dirty="0" smtClean="0">
                <a:solidFill>
                  <a:srgbClr val="2C0BF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 Antiqua" pitchFamily="18" charset="0"/>
              </a:rPr>
            </a:br>
            <a:r>
              <a:rPr lang="pl-PL" sz="4000" b="1" dirty="0" smtClean="0">
                <a:solidFill>
                  <a:srgbClr val="2C0BF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 Antiqua" pitchFamily="18" charset="0"/>
              </a:rPr>
              <a:t> 2 szkoły branżowe I stopnia: </a:t>
            </a:r>
            <a:endParaRPr lang="pl-PL" sz="7200" b="1" dirty="0" smtClean="0">
              <a:solidFill>
                <a:srgbClr val="2C0BF5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0" name="Rectangle 2"/>
          <p:cNvSpPr>
            <a:spLocks noChangeArrowheads="1"/>
          </p:cNvSpPr>
          <p:nvPr/>
        </p:nvSpPr>
        <p:spPr bwMode="auto">
          <a:xfrm>
            <a:off x="827584" y="3712621"/>
            <a:ext cx="4067944" cy="3391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2075" tIns="46038" rIns="92075" bIns="46038">
            <a:spAutoFit/>
          </a:bodyPr>
          <a:lstStyle/>
          <a:p>
            <a:pPr algn="ctr"/>
            <a:r>
              <a:rPr lang="pl-PL" altLang="pl-PL" sz="1600" b="1" dirty="0" smtClean="0">
                <a:solidFill>
                  <a:srgbClr val="2C0BF5"/>
                </a:solidFill>
                <a:latin typeface="Book Antiqua" pitchFamily="18" charset="0"/>
                <a:cs typeface="Arial" pitchFamily="34" charset="0"/>
              </a:rPr>
              <a:t>Szkoła kształci w zawodach:</a:t>
            </a:r>
            <a:endParaRPr lang="pl-PL" altLang="pl-PL" sz="2000" b="1" dirty="0">
              <a:solidFill>
                <a:srgbClr val="2C0BF5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5" name="Zwój pionowy 14"/>
          <p:cNvSpPr/>
          <p:nvPr/>
        </p:nvSpPr>
        <p:spPr>
          <a:xfrm>
            <a:off x="-155697" y="1268761"/>
            <a:ext cx="6048672" cy="2443860"/>
          </a:xfrm>
          <a:prstGeom prst="verticalScroll">
            <a:avLst/>
          </a:prstGeom>
          <a:ln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b="1" i="1" dirty="0" smtClean="0">
                <a:solidFill>
                  <a:srgbClr val="0033CC"/>
                </a:solidFill>
                <a:latin typeface="Book Antiqua" pitchFamily="18" charset="0"/>
              </a:rPr>
              <a:t>Branżowa Szkoła </a:t>
            </a:r>
            <a:r>
              <a:rPr lang="pl-PL" b="1" i="1" dirty="0">
                <a:solidFill>
                  <a:srgbClr val="0033CC"/>
                </a:solidFill>
                <a:latin typeface="Book Antiqua" pitchFamily="18" charset="0"/>
              </a:rPr>
              <a:t>I </a:t>
            </a:r>
            <a:r>
              <a:rPr lang="pl-PL" b="1" i="1" dirty="0" smtClean="0">
                <a:solidFill>
                  <a:srgbClr val="0033CC"/>
                </a:solidFill>
                <a:latin typeface="Book Antiqua" pitchFamily="18" charset="0"/>
              </a:rPr>
              <a:t>Stopnia Specjalna</a:t>
            </a:r>
          </a:p>
          <a:p>
            <a:pPr algn="ctr">
              <a:defRPr/>
            </a:pPr>
            <a:r>
              <a:rPr lang="pl-PL" b="1" i="1" dirty="0" smtClean="0">
                <a:solidFill>
                  <a:srgbClr val="0033CC"/>
                </a:solidFill>
                <a:latin typeface="Book Antiqua" pitchFamily="18" charset="0"/>
              </a:rPr>
              <a:t>w Specjalnym Ośrodku Szkolno – Wychowawczym</a:t>
            </a:r>
          </a:p>
          <a:p>
            <a:pPr algn="ctr">
              <a:defRPr/>
            </a:pPr>
            <a:r>
              <a:rPr lang="pl-PL" b="1" i="1" dirty="0" smtClean="0">
                <a:solidFill>
                  <a:srgbClr val="0033CC"/>
                </a:solidFill>
                <a:latin typeface="Book Antiqua" pitchFamily="18" charset="0"/>
              </a:rPr>
              <a:t>im. Bohaterów Września 1939 roku</a:t>
            </a:r>
            <a:endParaRPr lang="pl-PL" i="1" dirty="0">
              <a:solidFill>
                <a:srgbClr val="0033CC"/>
              </a:solidFill>
              <a:latin typeface="Book Antiqua" pitchFamily="18" charset="0"/>
            </a:endParaRPr>
          </a:p>
          <a:p>
            <a:pPr algn="ctr">
              <a:defRPr/>
            </a:pPr>
            <a:r>
              <a:rPr lang="pl-PL" i="1" dirty="0" smtClean="0">
                <a:solidFill>
                  <a:schemeClr val="tx1"/>
                </a:solidFill>
                <a:latin typeface="Book Antiqua" pitchFamily="18" charset="0"/>
              </a:rPr>
              <a:t>Bronina 59, 28 – 100 Busko – Zdrój </a:t>
            </a:r>
          </a:p>
          <a:p>
            <a:pPr algn="ctr">
              <a:defRPr/>
            </a:pPr>
            <a:r>
              <a:rPr lang="pl-PL" i="1" dirty="0" smtClean="0">
                <a:solidFill>
                  <a:schemeClr val="tx1"/>
                </a:solidFill>
                <a:latin typeface="Book Antiqua" pitchFamily="18" charset="0"/>
              </a:rPr>
              <a:t>tel./</a:t>
            </a:r>
            <a:r>
              <a:rPr lang="pl-PL" i="1" dirty="0" err="1" smtClean="0">
                <a:solidFill>
                  <a:schemeClr val="tx1"/>
                </a:solidFill>
                <a:latin typeface="Book Antiqua" pitchFamily="18" charset="0"/>
              </a:rPr>
              <a:t>fax</a:t>
            </a:r>
            <a:r>
              <a:rPr lang="pl-PL" i="1" dirty="0" smtClean="0">
                <a:solidFill>
                  <a:schemeClr val="tx1"/>
                </a:solidFill>
                <a:latin typeface="Book Antiqua" pitchFamily="18" charset="0"/>
              </a:rPr>
              <a:t>:  41-378-68-58, 882-118-311</a:t>
            </a:r>
          </a:p>
          <a:p>
            <a:pPr algn="ctr">
              <a:defRPr/>
            </a:pPr>
            <a:r>
              <a:rPr lang="en-US" i="1" dirty="0" smtClean="0">
                <a:solidFill>
                  <a:schemeClr val="tx1"/>
                </a:solidFill>
              </a:rPr>
              <a:t>e-mail:</a:t>
            </a:r>
            <a:r>
              <a:rPr lang="pl-PL" i="1" dirty="0" smtClean="0">
                <a:solidFill>
                  <a:schemeClr val="tx1"/>
                </a:solidFill>
              </a:rPr>
              <a:t> </a:t>
            </a:r>
            <a:r>
              <a:rPr lang="pl-PL" i="1" dirty="0" err="1" smtClean="0">
                <a:solidFill>
                  <a:schemeClr val="tx1"/>
                </a:solidFill>
              </a:rPr>
              <a:t>sosw@sosw-bronina.edu.pl</a:t>
            </a:r>
            <a:endParaRPr lang="pl-PL" i="1" dirty="0" smtClean="0">
              <a:solidFill>
                <a:schemeClr val="tx1"/>
              </a:solidFill>
            </a:endParaRPr>
          </a:p>
          <a:p>
            <a:pPr algn="ctr">
              <a:defRPr/>
            </a:pPr>
            <a:r>
              <a:rPr lang="pl-PL" i="1" dirty="0" smtClean="0">
                <a:solidFill>
                  <a:schemeClr val="tx1"/>
                </a:solidFill>
              </a:rPr>
              <a:t>http://www.sosw-bronina.edu.pl/</a:t>
            </a:r>
            <a:endParaRPr lang="pl-PL" i="1" u="sng" dirty="0">
              <a:solidFill>
                <a:schemeClr val="tx1"/>
              </a:solidFill>
              <a:latin typeface="Book Antiqua" pitchFamily="18" charset="0"/>
            </a:endParaRPr>
          </a:p>
        </p:txBody>
      </p:sp>
      <p:sp>
        <p:nvSpPr>
          <p:cNvPr id="11" name="Zwój pionowy 10"/>
          <p:cNvSpPr/>
          <p:nvPr/>
        </p:nvSpPr>
        <p:spPr>
          <a:xfrm>
            <a:off x="5868144" y="3212976"/>
            <a:ext cx="3275856" cy="3456384"/>
          </a:xfrm>
          <a:prstGeom prst="verticalScroll">
            <a:avLst/>
          </a:prstGeom>
          <a:ln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Book Antiqua" pitchFamily="18" charset="0"/>
              </a:rPr>
              <a:t>Do Branżowej Szkoły  I Stopnia Specjalnej przyjmowana jest młodzież posiadająca orzeczenie o potrzebie kształcenia specjalnego, wydane ze względu </a:t>
            </a:r>
            <a:r>
              <a:rPr lang="pl-PL" dirty="0" smtClean="0">
                <a:solidFill>
                  <a:srgbClr val="2C0BF5"/>
                </a:solidFill>
                <a:latin typeface="Book Antiqua" pitchFamily="18" charset="0"/>
              </a:rPr>
              <a:t>na niepełnosprawność intelektualną </a:t>
            </a:r>
            <a:br>
              <a:rPr lang="pl-PL" dirty="0" smtClean="0">
                <a:solidFill>
                  <a:srgbClr val="2C0BF5"/>
                </a:solidFill>
                <a:latin typeface="Book Antiqua" pitchFamily="18" charset="0"/>
              </a:rPr>
            </a:br>
            <a:r>
              <a:rPr lang="pl-PL" dirty="0" smtClean="0">
                <a:solidFill>
                  <a:srgbClr val="2C0BF5"/>
                </a:solidFill>
                <a:latin typeface="Book Antiqua" pitchFamily="18" charset="0"/>
              </a:rPr>
              <a:t>w stopniu lekkim.</a:t>
            </a:r>
          </a:p>
        </p:txBody>
      </p:sp>
      <p:sp>
        <p:nvSpPr>
          <p:cNvPr id="16" name="Schemat blokowy: łącznik 15"/>
          <p:cNvSpPr/>
          <p:nvPr/>
        </p:nvSpPr>
        <p:spPr>
          <a:xfrm>
            <a:off x="251520" y="5229200"/>
            <a:ext cx="5544616" cy="1368152"/>
          </a:xfrm>
          <a:prstGeom prst="flowChartConnector">
            <a:avLst/>
          </a:prstGeom>
          <a:solidFill>
            <a:srgbClr val="FF0000"/>
          </a:solidFill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127000" h="260350" prst="artDeco"/>
            <a:bevelB w="228600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i="1" dirty="0" smtClean="0">
                <a:solidFill>
                  <a:schemeClr val="tx1"/>
                </a:solidFill>
              </a:rPr>
              <a:t>mechanik pojazdów samochodowych</a:t>
            </a:r>
            <a:endParaRPr lang="pl-PL" i="1" dirty="0"/>
          </a:p>
        </p:txBody>
      </p:sp>
      <p:sp>
        <p:nvSpPr>
          <p:cNvPr id="19" name="Schemat blokowy: łącznik 18"/>
          <p:cNvSpPr/>
          <p:nvPr/>
        </p:nvSpPr>
        <p:spPr>
          <a:xfrm>
            <a:off x="1619672" y="4149080"/>
            <a:ext cx="2592288" cy="1080120"/>
          </a:xfrm>
          <a:prstGeom prst="flowChartConnector">
            <a:avLst/>
          </a:prstGeom>
          <a:solidFill>
            <a:srgbClr val="FF0000"/>
          </a:solidFill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127000" h="260350" prst="artDeco"/>
            <a:bevelB w="228600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pl-PL" i="1" dirty="0" smtClean="0">
                <a:solidFill>
                  <a:schemeClr val="tx1"/>
                </a:solidFill>
              </a:rPr>
              <a:t> cukiernik  </a:t>
            </a:r>
            <a:endParaRPr lang="pl-PL" i="1" dirty="0" smtClean="0">
              <a:solidFill>
                <a:srgbClr val="2C0BF5"/>
              </a:solidFill>
              <a:latin typeface="Book Antiqua" pitchFamily="18" charset="0"/>
            </a:endParaRPr>
          </a:p>
        </p:txBody>
      </p:sp>
      <p:pic>
        <p:nvPicPr>
          <p:cNvPr id="12" name="Obraz 11" descr="http://bip.powiat.busko.pl/j/pliki/jednostki_org/jednostki/zsp1_busko/2175.gif"/>
          <p:cNvPicPr/>
          <p:nvPr/>
        </p:nvPicPr>
        <p:blipFill>
          <a:blip r:embed="rId4" cstate="print"/>
          <a:stretch>
            <a:fillRect/>
          </a:stretch>
        </p:blipFill>
        <p:spPr bwMode="auto">
          <a:xfrm>
            <a:off x="5111552" y="1412776"/>
            <a:ext cx="4032448" cy="158417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</p:cSld>
  <p:clrMapOvr>
    <a:masterClrMapping/>
  </p:clrMapOvr>
  <p:transition spd="slow">
    <p:newsflash/>
    <p:sndAc>
      <p:stSnd>
        <p:snd r:embed="rId3" name="clic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"/>
          <p:cNvSpPr>
            <a:spLocks noChangeArrowheads="1"/>
          </p:cNvSpPr>
          <p:nvPr/>
        </p:nvSpPr>
        <p:spPr bwMode="auto">
          <a:xfrm>
            <a:off x="-252536" y="0"/>
            <a:ext cx="9577064" cy="8316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2075" tIns="46038" rIns="92075" bIns="46038">
            <a:spAutoFit/>
          </a:bodyPr>
          <a:lstStyle/>
          <a:p>
            <a:pPr algn="ctr">
              <a:defRPr/>
            </a:pPr>
            <a:r>
              <a:rPr lang="pl-PL" sz="2400" b="1" i="1" dirty="0" smtClean="0">
                <a:solidFill>
                  <a:srgbClr val="0033CC"/>
                </a:solidFill>
                <a:latin typeface="Book Antiqua" pitchFamily="18" charset="0"/>
              </a:rPr>
              <a:t>Branżowa Szkoła I Stopnia Specjalna w Specjalnym Ośrodku </a:t>
            </a:r>
          </a:p>
          <a:p>
            <a:pPr algn="ctr">
              <a:defRPr/>
            </a:pPr>
            <a:r>
              <a:rPr lang="pl-PL" sz="2400" b="1" i="1" dirty="0" smtClean="0">
                <a:solidFill>
                  <a:srgbClr val="0033CC"/>
                </a:solidFill>
                <a:latin typeface="Book Antiqua" pitchFamily="18" charset="0"/>
              </a:rPr>
              <a:t>Szkolno – Wychowawczym w Broninie</a:t>
            </a:r>
            <a:endParaRPr lang="pl-PL" sz="2400" b="1" dirty="0">
              <a:solidFill>
                <a:srgbClr val="2C0BF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Book Antiqua" pitchFamily="18" charset="0"/>
            </a:endParaRPr>
          </a:p>
        </p:txBody>
      </p:sp>
      <p:sp>
        <p:nvSpPr>
          <p:cNvPr id="4" name="Chmurka 3"/>
          <p:cNvSpPr/>
          <p:nvPr/>
        </p:nvSpPr>
        <p:spPr>
          <a:xfrm>
            <a:off x="428596" y="857232"/>
            <a:ext cx="3168352" cy="2520280"/>
          </a:xfrm>
          <a:prstGeom prst="cloud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400" b="1" dirty="0" smtClean="0">
              <a:solidFill>
                <a:schemeClr val="tx1"/>
              </a:solidFill>
              <a:latin typeface="Book Antiqua" pitchFamily="18" charset="0"/>
            </a:endParaRPr>
          </a:p>
          <a:p>
            <a:pPr algn="ctr"/>
            <a:r>
              <a:rPr lang="pl-PL" sz="2800" b="1" dirty="0" smtClean="0">
                <a:solidFill>
                  <a:schemeClr val="tx1"/>
                </a:solidFill>
                <a:latin typeface="Book Antiqua" pitchFamily="18" charset="0"/>
              </a:rPr>
              <a:t>Język obcy:</a:t>
            </a:r>
          </a:p>
          <a:p>
            <a:pPr algn="ctr"/>
            <a:endParaRPr lang="pl-PL" sz="2800" b="1" dirty="0" smtClean="0">
              <a:solidFill>
                <a:schemeClr val="tx1"/>
              </a:solidFill>
              <a:latin typeface="Book Antiqua" pitchFamily="18" charset="0"/>
            </a:endParaRPr>
          </a:p>
          <a:p>
            <a:pPr algn="ctr">
              <a:buFont typeface="Wingdings" pitchFamily="2" charset="2"/>
              <a:buChar char="ü"/>
            </a:pPr>
            <a:r>
              <a:rPr lang="pl-PL" sz="2000" dirty="0" smtClean="0">
                <a:solidFill>
                  <a:schemeClr val="tx1"/>
                </a:solidFill>
              </a:rPr>
              <a:t>język angielski</a:t>
            </a:r>
          </a:p>
          <a:p>
            <a:pPr algn="ctr"/>
            <a:endParaRPr lang="pl-PL" dirty="0" smtClean="0">
              <a:solidFill>
                <a:schemeClr val="tx1"/>
              </a:solidFill>
              <a:latin typeface="Book Antiqua" pitchFamily="18" charset="0"/>
            </a:endParaRPr>
          </a:p>
        </p:txBody>
      </p:sp>
      <p:sp>
        <p:nvSpPr>
          <p:cNvPr id="5" name="Chmurka 4"/>
          <p:cNvSpPr/>
          <p:nvPr/>
        </p:nvSpPr>
        <p:spPr>
          <a:xfrm>
            <a:off x="3286116" y="1214422"/>
            <a:ext cx="5715040" cy="5429288"/>
          </a:xfrm>
          <a:prstGeom prst="cloud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400" b="1" dirty="0" smtClean="0">
              <a:solidFill>
                <a:schemeClr val="tx1"/>
              </a:solidFill>
              <a:latin typeface="Book Antiqua" pitchFamily="18" charset="0"/>
            </a:endParaRPr>
          </a:p>
          <a:p>
            <a:pPr algn="ctr"/>
            <a:r>
              <a:rPr lang="pl-PL" sz="2000" dirty="0" smtClean="0">
                <a:solidFill>
                  <a:schemeClr val="tx1"/>
                </a:solidFill>
              </a:rPr>
              <a:t>Uczniowie uczestniczą </a:t>
            </a:r>
            <a:br>
              <a:rPr lang="pl-PL" sz="2000" dirty="0" smtClean="0">
                <a:solidFill>
                  <a:schemeClr val="tx1"/>
                </a:solidFill>
              </a:rPr>
            </a:br>
            <a:r>
              <a:rPr lang="pl-PL" sz="2000" dirty="0" smtClean="0">
                <a:solidFill>
                  <a:schemeClr val="tx1"/>
                </a:solidFill>
              </a:rPr>
              <a:t>w zajęciach praktycznych organizowanych </a:t>
            </a:r>
            <a:br>
              <a:rPr lang="pl-PL" sz="2000" dirty="0" smtClean="0">
                <a:solidFill>
                  <a:schemeClr val="tx1"/>
                </a:solidFill>
              </a:rPr>
            </a:br>
            <a:r>
              <a:rPr lang="pl-PL" sz="2000" dirty="0" smtClean="0">
                <a:solidFill>
                  <a:schemeClr val="tx1"/>
                </a:solidFill>
              </a:rPr>
              <a:t>w zakładach pracy </a:t>
            </a:r>
            <a:br>
              <a:rPr lang="pl-PL" sz="2000" dirty="0" smtClean="0">
                <a:solidFill>
                  <a:schemeClr val="tx1"/>
                </a:solidFill>
              </a:rPr>
            </a:br>
            <a:r>
              <a:rPr lang="pl-PL" sz="2000" dirty="0" smtClean="0">
                <a:solidFill>
                  <a:schemeClr val="tx1"/>
                </a:solidFill>
              </a:rPr>
              <a:t>i przedsiębiorstwach na terenie Buska-Zdroju  i okolic.</a:t>
            </a:r>
          </a:p>
          <a:p>
            <a:pPr algn="ctr"/>
            <a:r>
              <a:rPr lang="pl-PL" b="1" u="sng" dirty="0" smtClean="0">
                <a:solidFill>
                  <a:srgbClr val="2C0BF5"/>
                </a:solidFill>
              </a:rPr>
              <a:t>Za pracę uczniowie (młodociani pracownicy) otrzymują wynagrodzenie.</a:t>
            </a:r>
          </a:p>
          <a:p>
            <a:pPr algn="ctr"/>
            <a:endParaRPr lang="pl-PL" sz="1600" dirty="0" smtClean="0">
              <a:solidFill>
                <a:schemeClr val="tx1"/>
              </a:solidFill>
            </a:endParaRPr>
          </a:p>
          <a:p>
            <a:pPr algn="ctr"/>
            <a:endParaRPr lang="pl-PL" dirty="0" smtClean="0">
              <a:solidFill>
                <a:schemeClr val="tx1"/>
              </a:solidFill>
              <a:latin typeface="Book Antiqua" pitchFamily="18" charset="0"/>
            </a:endParaRPr>
          </a:p>
        </p:txBody>
      </p:sp>
    </p:spTree>
  </p:cSld>
  <p:clrMapOvr>
    <a:masterClrMapping/>
  </p:clrMapOvr>
  <p:transition spd="slow">
    <p:newsflash/>
    <p:sndAc>
      <p:stSnd>
        <p:snd r:embed="rId3" name="clic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"/>
          <p:cNvSpPr>
            <a:spLocks noChangeArrowheads="1"/>
          </p:cNvSpPr>
          <p:nvPr/>
        </p:nvSpPr>
        <p:spPr bwMode="auto">
          <a:xfrm>
            <a:off x="-252536" y="0"/>
            <a:ext cx="9577064" cy="8316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2075" tIns="46038" rIns="92075" bIns="46038">
            <a:spAutoFit/>
          </a:bodyPr>
          <a:lstStyle/>
          <a:p>
            <a:pPr algn="ctr">
              <a:defRPr/>
            </a:pPr>
            <a:r>
              <a:rPr lang="pl-PL" sz="2400" b="1" i="1" dirty="0" smtClean="0">
                <a:solidFill>
                  <a:srgbClr val="0033CC"/>
                </a:solidFill>
                <a:latin typeface="Book Antiqua" pitchFamily="18" charset="0"/>
              </a:rPr>
              <a:t>Branżowa Szkoła I Stopnia Specjalna w Specjalnym Ośrodku </a:t>
            </a:r>
          </a:p>
          <a:p>
            <a:pPr algn="ctr">
              <a:defRPr/>
            </a:pPr>
            <a:r>
              <a:rPr lang="pl-PL" sz="2400" b="1" i="1" dirty="0" smtClean="0">
                <a:solidFill>
                  <a:srgbClr val="0033CC"/>
                </a:solidFill>
                <a:latin typeface="Book Antiqua" pitchFamily="18" charset="0"/>
              </a:rPr>
              <a:t>Szkolno – Wychowawczym w Broninie</a:t>
            </a:r>
            <a:endParaRPr lang="pl-PL" sz="2400" b="1" dirty="0">
              <a:solidFill>
                <a:srgbClr val="2C0BF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Book Antiqua" pitchFamily="18" charset="0"/>
            </a:endParaRPr>
          </a:p>
        </p:txBody>
      </p:sp>
      <p:sp>
        <p:nvSpPr>
          <p:cNvPr id="30" name="Chmurka 29"/>
          <p:cNvSpPr/>
          <p:nvPr/>
        </p:nvSpPr>
        <p:spPr>
          <a:xfrm>
            <a:off x="-1143040" y="1052736"/>
            <a:ext cx="11858708" cy="5805264"/>
          </a:xfrm>
          <a:prstGeom prst="cloud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400" b="1" dirty="0" smtClean="0">
              <a:solidFill>
                <a:schemeClr val="tx1"/>
              </a:solidFill>
              <a:latin typeface="Book Antiqua" pitchFamily="18" charset="0"/>
            </a:endParaRPr>
          </a:p>
          <a:p>
            <a:pPr algn="ctr"/>
            <a:r>
              <a:rPr lang="pl-PL" sz="2000" b="1" dirty="0" smtClean="0">
                <a:solidFill>
                  <a:schemeClr val="tx1"/>
                </a:solidFill>
                <a:latin typeface="Book Antiqua" pitchFamily="18" charset="0"/>
              </a:rPr>
              <a:t>Szkoła zapewnia:</a:t>
            </a:r>
          </a:p>
          <a:p>
            <a:pPr algn="ctr"/>
            <a:endParaRPr lang="pl-PL" sz="2000" b="1" dirty="0" smtClean="0">
              <a:solidFill>
                <a:schemeClr val="tx1"/>
              </a:solidFill>
              <a:latin typeface="Book Antiqua" pitchFamily="18" charset="0"/>
            </a:endParaRPr>
          </a:p>
          <a:p>
            <a:pPr algn="ctr">
              <a:buFont typeface="Wingdings" pitchFamily="2" charset="2"/>
              <a:buChar char="ü"/>
            </a:pPr>
            <a:r>
              <a:rPr lang="pl-PL" dirty="0" smtClean="0">
                <a:solidFill>
                  <a:schemeClr val="tx1"/>
                </a:solidFill>
                <a:latin typeface="Book Antiqua" pitchFamily="18" charset="0"/>
              </a:rPr>
              <a:t>naukę w przyjaznej atmosferze,</a:t>
            </a:r>
          </a:p>
          <a:p>
            <a:pPr algn="ctr">
              <a:buFont typeface="Wingdings" pitchFamily="2" charset="2"/>
              <a:buChar char="ü"/>
            </a:pPr>
            <a:r>
              <a:rPr lang="pl-PL" b="1" u="sng" dirty="0" smtClean="0">
                <a:solidFill>
                  <a:schemeClr val="tx1"/>
                </a:solidFill>
                <a:latin typeface="Book Antiqua" pitchFamily="18" charset="0"/>
              </a:rPr>
              <a:t>zajęcia hipoterapii,</a:t>
            </a:r>
            <a:endParaRPr lang="pl-PL" dirty="0" smtClean="0">
              <a:solidFill>
                <a:schemeClr val="tx1"/>
              </a:solidFill>
              <a:latin typeface="Book Antiqua" pitchFamily="18" charset="0"/>
            </a:endParaRPr>
          </a:p>
          <a:p>
            <a:pPr algn="ctr">
              <a:buFont typeface="Wingdings" pitchFamily="2" charset="2"/>
              <a:buChar char="ü"/>
            </a:pPr>
            <a:r>
              <a:rPr lang="pl-PL" b="1" u="sng" dirty="0" smtClean="0">
                <a:solidFill>
                  <a:schemeClr val="tx1"/>
                </a:solidFill>
                <a:latin typeface="Book Antiqua" pitchFamily="18" charset="0"/>
              </a:rPr>
              <a:t>bezpłatne podręczniki,</a:t>
            </a:r>
            <a:endParaRPr lang="pl-PL" dirty="0" smtClean="0">
              <a:solidFill>
                <a:schemeClr val="tx1"/>
              </a:solidFill>
              <a:latin typeface="Book Antiqua" pitchFamily="18" charset="0"/>
            </a:endParaRPr>
          </a:p>
          <a:p>
            <a:pPr algn="ctr">
              <a:buFont typeface="Wingdings" pitchFamily="2" charset="2"/>
              <a:buChar char="ü"/>
            </a:pPr>
            <a:r>
              <a:rPr lang="pl-PL" b="1" u="sng" dirty="0" smtClean="0">
                <a:solidFill>
                  <a:schemeClr val="tx1"/>
                </a:solidFill>
                <a:latin typeface="Book Antiqua" pitchFamily="18" charset="0"/>
              </a:rPr>
              <a:t>bezpłatny dowóz do szkoły i </a:t>
            </a:r>
            <a:r>
              <a:rPr lang="pl-PL" b="1" u="sng" dirty="0" smtClean="0">
                <a:solidFill>
                  <a:schemeClr val="tx1"/>
                </a:solidFill>
              </a:rPr>
              <a:t>na zajęcia praktycznej nauki zawodu,</a:t>
            </a:r>
          </a:p>
          <a:p>
            <a:pPr algn="ctr">
              <a:buFont typeface="Wingdings" pitchFamily="2" charset="2"/>
              <a:buChar char="ü"/>
            </a:pPr>
            <a:r>
              <a:rPr lang="pl-PL" dirty="0" smtClean="0">
                <a:solidFill>
                  <a:schemeClr val="tx1"/>
                </a:solidFill>
              </a:rPr>
              <a:t>opiekę pielęgniarki szkolnej,</a:t>
            </a:r>
          </a:p>
          <a:p>
            <a:pPr algn="ctr">
              <a:buFont typeface="Wingdings" pitchFamily="2" charset="2"/>
              <a:buChar char="ü"/>
            </a:pPr>
            <a:r>
              <a:rPr lang="pl-PL" smtClean="0">
                <a:solidFill>
                  <a:schemeClr val="tx1"/>
                </a:solidFill>
              </a:rPr>
              <a:t>zakwaterowanie </a:t>
            </a:r>
            <a:r>
              <a:rPr lang="pl-PL" dirty="0" smtClean="0">
                <a:solidFill>
                  <a:schemeClr val="tx1"/>
                </a:solidFill>
              </a:rPr>
              <a:t>wraz z możliwością zwolnienia z odpłatności za wyżywienie,</a:t>
            </a:r>
          </a:p>
          <a:p>
            <a:pPr algn="ctr">
              <a:buFont typeface="Wingdings" pitchFamily="2" charset="2"/>
              <a:buChar char="ü"/>
            </a:pPr>
            <a:r>
              <a:rPr lang="pl-PL" dirty="0" smtClean="0">
                <a:solidFill>
                  <a:schemeClr val="tx1"/>
                </a:solidFill>
              </a:rPr>
              <a:t>zajęcia pozalekcyjne,</a:t>
            </a:r>
          </a:p>
          <a:p>
            <a:pPr algn="ctr">
              <a:buFont typeface="Wingdings" pitchFamily="2" charset="2"/>
              <a:buChar char="ü"/>
            </a:pPr>
            <a:r>
              <a:rPr lang="pl-PL" dirty="0" smtClean="0">
                <a:solidFill>
                  <a:schemeClr val="tx1"/>
                </a:solidFill>
              </a:rPr>
              <a:t>zajęcia rewalidacyjne: ogólnorozwojowe, rozwijające umiejętności społeczne, w tym umiejętności komunikacyjne, korygujące wady </a:t>
            </a:r>
            <a:br>
              <a:rPr lang="pl-PL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>i usprawniające rozwój mowy, korekcyjne wad postawy,</a:t>
            </a:r>
          </a:p>
          <a:p>
            <a:pPr algn="ctr">
              <a:buFont typeface="Wingdings" pitchFamily="2" charset="2"/>
              <a:buChar char="ü"/>
            </a:pPr>
            <a:r>
              <a:rPr lang="pl-PL" dirty="0" smtClean="0">
                <a:solidFill>
                  <a:schemeClr val="tx1"/>
                </a:solidFill>
              </a:rPr>
              <a:t>specjalistyczną pomoc psychologiczno - pedagogiczną,</a:t>
            </a:r>
          </a:p>
          <a:p>
            <a:pPr algn="ctr">
              <a:buFont typeface="Wingdings" pitchFamily="2" charset="2"/>
              <a:buChar char="ü"/>
            </a:pPr>
            <a:r>
              <a:rPr lang="pl-PL" dirty="0" smtClean="0">
                <a:solidFill>
                  <a:schemeClr val="tx1"/>
                </a:solidFill>
              </a:rPr>
              <a:t>poradnictwo dla rodziców i opiekunów uczniów.</a:t>
            </a:r>
          </a:p>
          <a:p>
            <a:pPr algn="ctr"/>
            <a:endParaRPr lang="pl-PL" sz="1400" dirty="0" smtClean="0">
              <a:solidFill>
                <a:schemeClr val="tx1"/>
              </a:solidFill>
              <a:latin typeface="Book Antiqua" pitchFamily="18" charset="0"/>
            </a:endParaRPr>
          </a:p>
        </p:txBody>
      </p:sp>
    </p:spTree>
  </p:cSld>
  <p:clrMapOvr>
    <a:masterClrMapping/>
  </p:clrMapOvr>
  <p:transition spd="slow">
    <p:newsflash/>
    <p:sndAc>
      <p:stSnd>
        <p:snd r:embed="rId3" name="clic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51520" y="476672"/>
            <a:ext cx="8748464" cy="1430288"/>
          </a:xfrm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l-PL" sz="6600" i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 Antiqua" pitchFamily="18" charset="0"/>
              </a:rPr>
              <a:t>Powodzenia!</a:t>
            </a:r>
          </a:p>
        </p:txBody>
      </p:sp>
      <p:pic>
        <p:nvPicPr>
          <p:cNvPr id="4" name="Picture 6" descr="Plik:POL powiat Busko COA.sv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43808" y="2420888"/>
            <a:ext cx="3456384" cy="36724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/>
            <a:lightRig rig="contrasting" dir="t"/>
          </a:scene3d>
          <a:sp3d>
            <a:bevelT w="692150" h="266700"/>
          </a:sp3d>
        </p:spPr>
      </p:pic>
    </p:spTree>
  </p:cSld>
  <p:clrMapOvr>
    <a:masterClrMapping/>
  </p:clrMapOvr>
  <p:transition spd="slow">
    <p:newsflash/>
    <p:sndAc>
      <p:stSnd>
        <p:snd r:embed="rId3" name="clic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accel="50000" de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rzepływ">
  <a:themeElements>
    <a:clrScheme name="Przepły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Przepły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rzepły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yw pakiet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Przepływ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Przepływ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6537</TotalTime>
  <Words>400</Words>
  <Application>Microsoft Office PowerPoint</Application>
  <PresentationFormat>Pokaz na ekranie (4:3)</PresentationFormat>
  <Paragraphs>101</Paragraphs>
  <Slides>9</Slides>
  <Notes>9</Notes>
  <HiddenSlides>0</HiddenSlides>
  <MMClips>0</MMClips>
  <ScaleCrop>false</ScaleCrop>
  <HeadingPairs>
    <vt:vector size="6" baseType="variant">
      <vt:variant>
        <vt:lpstr>Używane czcionki</vt:lpstr>
      </vt:variant>
      <vt:variant>
        <vt:i4>8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9</vt:i4>
      </vt:variant>
    </vt:vector>
  </HeadingPairs>
  <TitlesOfParts>
    <vt:vector size="18" baseType="lpstr">
      <vt:lpstr>Arial</vt:lpstr>
      <vt:lpstr>Book Antiqua</vt:lpstr>
      <vt:lpstr>Calibri</vt:lpstr>
      <vt:lpstr>Constantia</vt:lpstr>
      <vt:lpstr>Wingdings</vt:lpstr>
      <vt:lpstr>Times New Roman</vt:lpstr>
      <vt:lpstr>Times New Roman CE</vt:lpstr>
      <vt:lpstr>Wingdings 2</vt:lpstr>
      <vt:lpstr>Przepływ</vt:lpstr>
      <vt:lpstr>Slajd 1</vt:lpstr>
      <vt:lpstr>Slajd 2</vt:lpstr>
      <vt:lpstr>Slajd 3</vt:lpstr>
      <vt:lpstr>     W Powiecie Buskim masz do wyboru   2 branżowe szkoły I stopnia: </vt:lpstr>
      <vt:lpstr>Slajd 5</vt:lpstr>
      <vt:lpstr>     W Powiecie Buskim masz do wyboru   2 szkoły branżowe I stopnia: </vt:lpstr>
      <vt:lpstr>Slajd 7</vt:lpstr>
      <vt:lpstr>Slajd 8</vt:lpstr>
      <vt:lpstr>Powodzenia!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Maria</dc:creator>
  <cp:lastModifiedBy>renatak</cp:lastModifiedBy>
  <cp:revision>526</cp:revision>
  <cp:lastPrinted>2003-03-03T11:29:54Z</cp:lastPrinted>
  <dcterms:created xsi:type="dcterms:W3CDTF">2003-02-10T17:33:52Z</dcterms:created>
  <dcterms:modified xsi:type="dcterms:W3CDTF">2026-02-27T12:15:15Z</dcterms:modified>
</cp:coreProperties>
</file>